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57"/>
  </p:handoutMasterIdLst>
  <p:sldIdLst>
    <p:sldId id="256" r:id="rId2"/>
    <p:sldId id="261" r:id="rId3"/>
    <p:sldId id="257" r:id="rId4"/>
    <p:sldId id="258" r:id="rId5"/>
    <p:sldId id="260" r:id="rId6"/>
    <p:sldId id="262" r:id="rId7"/>
    <p:sldId id="259" r:id="rId8"/>
    <p:sldId id="263" r:id="rId9"/>
    <p:sldId id="264" r:id="rId10"/>
    <p:sldId id="265" r:id="rId11"/>
    <p:sldId id="266" r:id="rId12"/>
    <p:sldId id="267" r:id="rId13"/>
    <p:sldId id="268" r:id="rId14"/>
    <p:sldId id="270" r:id="rId15"/>
    <p:sldId id="310" r:id="rId16"/>
    <p:sldId id="272" r:id="rId17"/>
    <p:sldId id="296" r:id="rId18"/>
    <p:sldId id="274" r:id="rId19"/>
    <p:sldId id="269" r:id="rId20"/>
    <p:sldId id="275" r:id="rId21"/>
    <p:sldId id="277" r:id="rId22"/>
    <p:sldId id="278" r:id="rId23"/>
    <p:sldId id="280" r:id="rId24"/>
    <p:sldId id="281" r:id="rId25"/>
    <p:sldId id="287" r:id="rId26"/>
    <p:sldId id="282" r:id="rId27"/>
    <p:sldId id="285" r:id="rId28"/>
    <p:sldId id="283" r:id="rId29"/>
    <p:sldId id="286" r:id="rId30"/>
    <p:sldId id="297" r:id="rId31"/>
    <p:sldId id="288" r:id="rId32"/>
    <p:sldId id="320" r:id="rId33"/>
    <p:sldId id="311" r:id="rId34"/>
    <p:sldId id="312" r:id="rId35"/>
    <p:sldId id="318" r:id="rId36"/>
    <p:sldId id="314" r:id="rId37"/>
    <p:sldId id="322" r:id="rId38"/>
    <p:sldId id="321" r:id="rId39"/>
    <p:sldId id="319" r:id="rId40"/>
    <p:sldId id="317" r:id="rId41"/>
    <p:sldId id="298" r:id="rId42"/>
    <p:sldId id="289" r:id="rId43"/>
    <p:sldId id="290" r:id="rId44"/>
    <p:sldId id="299" r:id="rId45"/>
    <p:sldId id="300" r:id="rId46"/>
    <p:sldId id="309" r:id="rId47"/>
    <p:sldId id="324" r:id="rId48"/>
    <p:sldId id="326" r:id="rId49"/>
    <p:sldId id="327" r:id="rId50"/>
    <p:sldId id="328" r:id="rId51"/>
    <p:sldId id="329" r:id="rId52"/>
    <p:sldId id="325" r:id="rId53"/>
    <p:sldId id="303" r:id="rId54"/>
    <p:sldId id="331" r:id="rId55"/>
    <p:sldId id="330" r:id="rId56"/>
  </p:sldIdLst>
  <p:sldSz cx="9144000" cy="6858000" type="screen4x3"/>
  <p:notesSz cx="7053263" cy="10180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03" autoAdjust="0"/>
    <p:restoredTop sz="94660"/>
  </p:normalViewPr>
  <p:slideViewPr>
    <p:cSldViewPr>
      <p:cViewPr>
        <p:scale>
          <a:sx n="60" d="100"/>
          <a:sy n="60" d="100"/>
        </p:scale>
        <p:origin x="-1632" y="-2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509032"/>
          </a:xfrm>
          <a:prstGeom prst="rect">
            <a:avLst/>
          </a:prstGeom>
        </p:spPr>
        <p:txBody>
          <a:bodyPr vert="horz" lIns="94842" tIns="47421" rIns="94842" bIns="47421" rtlCol="0"/>
          <a:lstStyle>
            <a:lvl1pPr algn="l">
              <a:defRPr sz="1200"/>
            </a:lvl1pPr>
          </a:lstStyle>
          <a:p>
            <a:endParaRPr lang="en-GB"/>
          </a:p>
        </p:txBody>
      </p:sp>
      <p:sp>
        <p:nvSpPr>
          <p:cNvPr id="3" name="Date Placeholder 2"/>
          <p:cNvSpPr>
            <a:spLocks noGrp="1"/>
          </p:cNvSpPr>
          <p:nvPr>
            <p:ph type="dt" sz="quarter" idx="1"/>
          </p:nvPr>
        </p:nvSpPr>
        <p:spPr>
          <a:xfrm>
            <a:off x="3995217" y="0"/>
            <a:ext cx="3056414" cy="509032"/>
          </a:xfrm>
          <a:prstGeom prst="rect">
            <a:avLst/>
          </a:prstGeom>
        </p:spPr>
        <p:txBody>
          <a:bodyPr vert="horz" lIns="94842" tIns="47421" rIns="94842" bIns="47421" rtlCol="0"/>
          <a:lstStyle>
            <a:lvl1pPr algn="r">
              <a:defRPr sz="1200"/>
            </a:lvl1pPr>
          </a:lstStyle>
          <a:p>
            <a:fld id="{2C61FD8E-8B14-4A37-8FF9-8644E7A4C628}" type="datetimeFigureOut">
              <a:rPr lang="en-GB" smtClean="0"/>
              <a:t>21/10/2016</a:t>
            </a:fld>
            <a:endParaRPr lang="en-GB"/>
          </a:p>
        </p:txBody>
      </p:sp>
      <p:sp>
        <p:nvSpPr>
          <p:cNvPr id="4" name="Footer Placeholder 3"/>
          <p:cNvSpPr>
            <a:spLocks noGrp="1"/>
          </p:cNvSpPr>
          <p:nvPr>
            <p:ph type="ftr" sz="quarter" idx="2"/>
          </p:nvPr>
        </p:nvSpPr>
        <p:spPr>
          <a:xfrm>
            <a:off x="0" y="9669839"/>
            <a:ext cx="3056414" cy="509032"/>
          </a:xfrm>
          <a:prstGeom prst="rect">
            <a:avLst/>
          </a:prstGeom>
        </p:spPr>
        <p:txBody>
          <a:bodyPr vert="horz" lIns="94842" tIns="47421" rIns="94842" bIns="47421" rtlCol="0" anchor="b"/>
          <a:lstStyle>
            <a:lvl1pPr algn="l">
              <a:defRPr sz="1200"/>
            </a:lvl1pPr>
          </a:lstStyle>
          <a:p>
            <a:endParaRPr lang="en-GB"/>
          </a:p>
        </p:txBody>
      </p:sp>
      <p:sp>
        <p:nvSpPr>
          <p:cNvPr id="5" name="Slide Number Placeholder 4"/>
          <p:cNvSpPr>
            <a:spLocks noGrp="1"/>
          </p:cNvSpPr>
          <p:nvPr>
            <p:ph type="sldNum" sz="quarter" idx="3"/>
          </p:nvPr>
        </p:nvSpPr>
        <p:spPr>
          <a:xfrm>
            <a:off x="3995217" y="9669839"/>
            <a:ext cx="3056414" cy="509032"/>
          </a:xfrm>
          <a:prstGeom prst="rect">
            <a:avLst/>
          </a:prstGeom>
        </p:spPr>
        <p:txBody>
          <a:bodyPr vert="horz" lIns="94842" tIns="47421" rIns="94842" bIns="47421" rtlCol="0" anchor="b"/>
          <a:lstStyle>
            <a:lvl1pPr algn="r">
              <a:defRPr sz="1200"/>
            </a:lvl1pPr>
          </a:lstStyle>
          <a:p>
            <a:fld id="{8E8A8E3A-7E86-465A-8D6E-6B762D3A9C8F}" type="slidenum">
              <a:rPr lang="en-GB" smtClean="0"/>
              <a:t>‹#›</a:t>
            </a:fld>
            <a:endParaRPr lang="en-GB"/>
          </a:p>
        </p:txBody>
      </p:sp>
    </p:spTree>
    <p:extLst>
      <p:ext uri="{BB962C8B-B14F-4D97-AF65-F5344CB8AC3E}">
        <p14:creationId xmlns:p14="http://schemas.microsoft.com/office/powerpoint/2010/main" val="3797017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6000AF6-F6CE-4FDA-AD9C-2E9122FCF3D7}" type="datetimeFigureOut">
              <a:rPr lang="en-GB" smtClean="0"/>
              <a:t>21/10/2016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4E5AE1-5715-468C-8E84-FA33BF6283B1}" type="slidenum">
              <a:rPr lang="en-GB" smtClean="0"/>
              <a:t>‹#›</a:t>
            </a:fld>
            <a:endParaRPr lang="en-GB"/>
          </a:p>
        </p:txBody>
      </p:sp>
    </p:spTree>
    <p:extLst>
      <p:ext uri="{BB962C8B-B14F-4D97-AF65-F5344CB8AC3E}">
        <p14:creationId xmlns:p14="http://schemas.microsoft.com/office/powerpoint/2010/main" val="4184197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6000AF6-F6CE-4FDA-AD9C-2E9122FCF3D7}" type="datetimeFigureOut">
              <a:rPr lang="en-GB" smtClean="0"/>
              <a:t>21/10/2016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4E5AE1-5715-468C-8E84-FA33BF6283B1}" type="slidenum">
              <a:rPr lang="en-GB" smtClean="0"/>
              <a:t>‹#›</a:t>
            </a:fld>
            <a:endParaRPr lang="en-GB"/>
          </a:p>
        </p:txBody>
      </p:sp>
    </p:spTree>
    <p:extLst>
      <p:ext uri="{BB962C8B-B14F-4D97-AF65-F5344CB8AC3E}">
        <p14:creationId xmlns:p14="http://schemas.microsoft.com/office/powerpoint/2010/main" val="1385187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6000AF6-F6CE-4FDA-AD9C-2E9122FCF3D7}" type="datetimeFigureOut">
              <a:rPr lang="en-GB" smtClean="0"/>
              <a:t>21/10/2016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4E5AE1-5715-468C-8E84-FA33BF6283B1}" type="slidenum">
              <a:rPr lang="en-GB" smtClean="0"/>
              <a:t>‹#›</a:t>
            </a:fld>
            <a:endParaRPr lang="en-GB"/>
          </a:p>
        </p:txBody>
      </p:sp>
    </p:spTree>
    <p:extLst>
      <p:ext uri="{BB962C8B-B14F-4D97-AF65-F5344CB8AC3E}">
        <p14:creationId xmlns:p14="http://schemas.microsoft.com/office/powerpoint/2010/main" val="523721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6000AF6-F6CE-4FDA-AD9C-2E9122FCF3D7}" type="datetimeFigureOut">
              <a:rPr lang="en-GB" smtClean="0"/>
              <a:t>21/10/2016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4E5AE1-5715-468C-8E84-FA33BF6283B1}" type="slidenum">
              <a:rPr lang="en-GB" smtClean="0"/>
              <a:t>‹#›</a:t>
            </a:fld>
            <a:endParaRPr lang="en-GB"/>
          </a:p>
        </p:txBody>
      </p:sp>
    </p:spTree>
    <p:extLst>
      <p:ext uri="{BB962C8B-B14F-4D97-AF65-F5344CB8AC3E}">
        <p14:creationId xmlns:p14="http://schemas.microsoft.com/office/powerpoint/2010/main" val="165471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000AF6-F6CE-4FDA-AD9C-2E9122FCF3D7}" type="datetimeFigureOut">
              <a:rPr lang="en-GB" smtClean="0"/>
              <a:t>21/10/2016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4E5AE1-5715-468C-8E84-FA33BF6283B1}" type="slidenum">
              <a:rPr lang="en-GB" smtClean="0"/>
              <a:t>‹#›</a:t>
            </a:fld>
            <a:endParaRPr lang="en-GB"/>
          </a:p>
        </p:txBody>
      </p:sp>
    </p:spTree>
    <p:extLst>
      <p:ext uri="{BB962C8B-B14F-4D97-AF65-F5344CB8AC3E}">
        <p14:creationId xmlns:p14="http://schemas.microsoft.com/office/powerpoint/2010/main" val="3314128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6000AF6-F6CE-4FDA-AD9C-2E9122FCF3D7}" type="datetimeFigureOut">
              <a:rPr lang="en-GB" smtClean="0"/>
              <a:t>21/10/2016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4E5AE1-5715-468C-8E84-FA33BF6283B1}" type="slidenum">
              <a:rPr lang="en-GB" smtClean="0"/>
              <a:t>‹#›</a:t>
            </a:fld>
            <a:endParaRPr lang="en-GB"/>
          </a:p>
        </p:txBody>
      </p:sp>
    </p:spTree>
    <p:extLst>
      <p:ext uri="{BB962C8B-B14F-4D97-AF65-F5344CB8AC3E}">
        <p14:creationId xmlns:p14="http://schemas.microsoft.com/office/powerpoint/2010/main" val="3926862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6000AF6-F6CE-4FDA-AD9C-2E9122FCF3D7}" type="datetimeFigureOut">
              <a:rPr lang="en-GB" smtClean="0"/>
              <a:t>21/10/2016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54E5AE1-5715-468C-8E84-FA33BF6283B1}" type="slidenum">
              <a:rPr lang="en-GB" smtClean="0"/>
              <a:t>‹#›</a:t>
            </a:fld>
            <a:endParaRPr lang="en-GB"/>
          </a:p>
        </p:txBody>
      </p:sp>
    </p:spTree>
    <p:extLst>
      <p:ext uri="{BB962C8B-B14F-4D97-AF65-F5344CB8AC3E}">
        <p14:creationId xmlns:p14="http://schemas.microsoft.com/office/powerpoint/2010/main" val="2348013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6000AF6-F6CE-4FDA-AD9C-2E9122FCF3D7}" type="datetimeFigureOut">
              <a:rPr lang="en-GB" smtClean="0"/>
              <a:t>21/10/2016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54E5AE1-5715-468C-8E84-FA33BF6283B1}" type="slidenum">
              <a:rPr lang="en-GB" smtClean="0"/>
              <a:t>‹#›</a:t>
            </a:fld>
            <a:endParaRPr lang="en-GB"/>
          </a:p>
        </p:txBody>
      </p:sp>
    </p:spTree>
    <p:extLst>
      <p:ext uri="{BB962C8B-B14F-4D97-AF65-F5344CB8AC3E}">
        <p14:creationId xmlns:p14="http://schemas.microsoft.com/office/powerpoint/2010/main" val="2160377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000AF6-F6CE-4FDA-AD9C-2E9122FCF3D7}" type="datetimeFigureOut">
              <a:rPr lang="en-GB" smtClean="0"/>
              <a:t>21/10/2016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54E5AE1-5715-468C-8E84-FA33BF6283B1}" type="slidenum">
              <a:rPr lang="en-GB" smtClean="0"/>
              <a:t>‹#›</a:t>
            </a:fld>
            <a:endParaRPr lang="en-GB"/>
          </a:p>
        </p:txBody>
      </p:sp>
    </p:spTree>
    <p:extLst>
      <p:ext uri="{BB962C8B-B14F-4D97-AF65-F5344CB8AC3E}">
        <p14:creationId xmlns:p14="http://schemas.microsoft.com/office/powerpoint/2010/main" val="331160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000AF6-F6CE-4FDA-AD9C-2E9122FCF3D7}" type="datetimeFigureOut">
              <a:rPr lang="en-GB" smtClean="0"/>
              <a:t>21/10/2016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4E5AE1-5715-468C-8E84-FA33BF6283B1}" type="slidenum">
              <a:rPr lang="en-GB" smtClean="0"/>
              <a:t>‹#›</a:t>
            </a:fld>
            <a:endParaRPr lang="en-GB"/>
          </a:p>
        </p:txBody>
      </p:sp>
    </p:spTree>
    <p:extLst>
      <p:ext uri="{BB962C8B-B14F-4D97-AF65-F5344CB8AC3E}">
        <p14:creationId xmlns:p14="http://schemas.microsoft.com/office/powerpoint/2010/main" val="3733790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000AF6-F6CE-4FDA-AD9C-2E9122FCF3D7}" type="datetimeFigureOut">
              <a:rPr lang="en-GB" smtClean="0"/>
              <a:t>21/10/2016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4E5AE1-5715-468C-8E84-FA33BF6283B1}" type="slidenum">
              <a:rPr lang="en-GB" smtClean="0"/>
              <a:t>‹#›</a:t>
            </a:fld>
            <a:endParaRPr lang="en-GB"/>
          </a:p>
        </p:txBody>
      </p:sp>
    </p:spTree>
    <p:extLst>
      <p:ext uri="{BB962C8B-B14F-4D97-AF65-F5344CB8AC3E}">
        <p14:creationId xmlns:p14="http://schemas.microsoft.com/office/powerpoint/2010/main" val="1389611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000AF6-F6CE-4FDA-AD9C-2E9122FCF3D7}" type="datetimeFigureOut">
              <a:rPr lang="en-GB" smtClean="0"/>
              <a:t>21/10/2016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4E5AE1-5715-468C-8E84-FA33BF6283B1}" type="slidenum">
              <a:rPr lang="en-GB" smtClean="0"/>
              <a:t>‹#›</a:t>
            </a:fld>
            <a:endParaRPr lang="en-GB"/>
          </a:p>
        </p:txBody>
      </p:sp>
    </p:spTree>
    <p:extLst>
      <p:ext uri="{BB962C8B-B14F-4D97-AF65-F5344CB8AC3E}">
        <p14:creationId xmlns:p14="http://schemas.microsoft.com/office/powerpoint/2010/main" val="3457070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www.google.co.uk/url?sa=i&amp;rct=j&amp;q=&amp;esrc=s&amp;source=images&amp;cd=&amp;cad=rja&amp;uact=8&amp;ved=0CAcQjRw&amp;url=http://www.mattstuart.com/photographs/colour/02-TRAFALGAR-SQUARE&amp;ei=Xp6RVc6dH4b2UsX8qIgE&amp;bvm=bv.96783405,d.d24&amp;psig=AFQjCNFmjj6bmTAyRdQ_NlYjpa7RNC53XA&amp;ust=1435693018554450" TargetMode="External"/><Relationship Id="rId13"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1.jpeg"/><Relationship Id="rId12" Type="http://schemas.openxmlformats.org/officeDocument/2006/relationships/hyperlink" Target="http://www.google.co.uk/url?sa=i&amp;rct=j&amp;q=&amp;esrc=s&amp;source=images&amp;cd=&amp;cad=rja&amp;uact=8&amp;ved=0CAcQjRw&amp;url=http://moreintelligentlife.com/blog/melissa-goldstein/qa-matt-stuart-street-photographer&amp;ei=oZ6RVeyILon-UKa2gaAG&amp;bvm=bv.96783405,d.d24&amp;psig=AFQjCNFmjj6bmTAyRdQ_NlYjpa7RNC53XA&amp;ust=1435693018554450" TargetMode="External"/><Relationship Id="rId2" Type="http://schemas.openxmlformats.org/officeDocument/2006/relationships/hyperlink" Target="http://www.google.co.uk/url?sa=i&amp;rct=j&amp;q=&amp;esrc=s&amp;source=images&amp;cd=&amp;cad=rja&amp;uact=8&amp;ved=0CAcQjRw&amp;url=http://nilsjorgensen.com/&amp;ei=f52RVbLlNsX4UsiagvAL&amp;bvm=bv.96783405,d.d24&amp;psig=AFQjCNEOM8F6NGbkKk_KPNb4nwGRrEG_Pg&amp;ust=1435692767402586" TargetMode="External"/><Relationship Id="rId1" Type="http://schemas.openxmlformats.org/officeDocument/2006/relationships/slideLayout" Target="../slideLayouts/slideLayout2.xml"/><Relationship Id="rId6" Type="http://schemas.openxmlformats.org/officeDocument/2006/relationships/hyperlink" Target="https://www.google.co.uk/url?sa=i&amp;rct=j&amp;q=&amp;esrc=s&amp;source=images&amp;cd=&amp;cad=rja&amp;uact=8&amp;ved=0CAcQjRw&amp;url=https://www.flickr.com/photos/nilsjorgensen/6431943421/&amp;ei=252RVfHdPMuAU5fKrvAK&amp;bvm=bv.96783405,d.d24&amp;psig=AFQjCNEOM8F6NGbkKk_KPNb4nwGRrEG_Pg&amp;ust=1435692767402586" TargetMode="External"/><Relationship Id="rId11" Type="http://schemas.openxmlformats.org/officeDocument/2006/relationships/image" Target="../media/image33.jpeg"/><Relationship Id="rId5" Type="http://schemas.openxmlformats.org/officeDocument/2006/relationships/image" Target="../media/image30.jpeg"/><Relationship Id="rId10" Type="http://schemas.openxmlformats.org/officeDocument/2006/relationships/hyperlink" Target="https://www.google.co.uk/url?sa=i&amp;rct=j&amp;q=&amp;esrc=s&amp;source=images&amp;cd=&amp;cad=rja&amp;uact=8&amp;ved=0CAcQjRw&amp;url=https://richardwiseman.wordpress.com/2009/01/29/the-joy-of-twitter/&amp;ei=d56RVfXeJoHeU76Rn8AM&amp;bvm=bv.96783405,d.d24&amp;psig=AFQjCNFmjj6bmTAyRdQ_NlYjpa7RNC53XA&amp;ust=1435693018554450" TargetMode="External"/><Relationship Id="rId4" Type="http://schemas.openxmlformats.org/officeDocument/2006/relationships/hyperlink" Target="http://www.google.co.uk/url?sa=i&amp;rct=j&amp;q=&amp;esrc=s&amp;source=images&amp;cd=&amp;cad=rja&amp;uact=8&amp;ved=0CAcQjRw&amp;url=http://www.fotojatka.cz/en2012.php?Authors:Nils_Jorgensen&amp;ei=np2RVaW7CMu4UYKFidgF&amp;bvm=bv.96783405,d.d24&amp;psig=AFQjCNEOM8F6NGbkKk_KPNb4nwGRrEG_Pg&amp;ust=1435692767402586" TargetMode="External"/><Relationship Id="rId9"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hyperlink" Target="http://www.google.co.uk/url?sa=i&amp;rct=j&amp;q=&amp;esrc=s&amp;source=images&amp;cd=&amp;cad=rja&amp;uact=8&amp;ved=0CAcQjRw&amp;url=http://www.worldphoto.org/festivals-and-events/events/city-project-new-york-with-nick-turpin/&amp;ei=lZ-RVa-SNYe7UZf1oOgJ&amp;psig=AFQjCNE5PfEyqYuSxpRdvZy45O4m6SZtag&amp;ust=1435693331846906" TargetMode="External"/><Relationship Id="rId13"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7.jpeg"/><Relationship Id="rId12" Type="http://schemas.openxmlformats.org/officeDocument/2006/relationships/hyperlink" Target="http://nickturpin.com/portfolio/street-photography/" TargetMode="External"/><Relationship Id="rId2" Type="http://schemas.openxmlformats.org/officeDocument/2006/relationships/hyperlink" Target="http://www.google.co.uk/url?sa=i&amp;rct=j&amp;q=&amp;esrc=s&amp;source=images&amp;cd=&amp;cad=rja&amp;uact=8&amp;ved=0CAcQjRw&amp;url=http://www.streetphotographyworkshops.info/portfolio/trente-parketrente-parke-contemporary-master-street-photographer/&amp;ei=FZ-RVc78MsvkUsy-gagD&amp;bvm=bv.96783405,d.d24&amp;psig=AFQjCNFXxMUDqGmI5OSybJXoCbI8Kli46A&amp;ust=1435693197189863" TargetMode="External"/><Relationship Id="rId1" Type="http://schemas.openxmlformats.org/officeDocument/2006/relationships/slideLayout" Target="../slideLayouts/slideLayout2.xml"/><Relationship Id="rId6" Type="http://schemas.openxmlformats.org/officeDocument/2006/relationships/hyperlink" Target="http://www.google.co.uk/url?sa=i&amp;rct=j&amp;q=&amp;esrc=s&amp;source=images&amp;cd=&amp;cad=rja&amp;uact=8&amp;ved=0CAcQjRw&amp;url=http://erickimphotography.com/blog/2014/10/03/street-photography-book-review-minutes-midnight-trent-parke/&amp;ei=KJ-RVe6hGcS5UaHcgJgN&amp;bvm=bv.96783405,d.d24&amp;psig=AFQjCNFXxMUDqGmI5OSybJXoCbI8Kli46A&amp;ust=1435693197189863" TargetMode="External"/><Relationship Id="rId11" Type="http://schemas.openxmlformats.org/officeDocument/2006/relationships/image" Target="../media/image39.jpeg"/><Relationship Id="rId5" Type="http://schemas.openxmlformats.org/officeDocument/2006/relationships/image" Target="../media/image36.jpeg"/><Relationship Id="rId10" Type="http://schemas.openxmlformats.org/officeDocument/2006/relationships/hyperlink" Target="http://www.google.co.uk/url?sa=i&amp;rct=j&amp;q=&amp;esrc=s&amp;source=images&amp;cd=&amp;cad=rja&amp;uact=8&amp;ved=0CAcQjRw&amp;url=http://www.oomska.co.uk/future-of-photography-qa-no-9-nick-turpin/&amp;ei=v5-RVYWEBoutU_-XrJAO&amp;psig=AFQjCNE5PfEyqYuSxpRdvZy45O4m6SZtag&amp;ust=1435693331846906" TargetMode="External"/><Relationship Id="rId4" Type="http://schemas.openxmlformats.org/officeDocument/2006/relationships/hyperlink" Target="http://www.google.co.uk/url?sa=i&amp;rct=j&amp;q=&amp;esrc=s&amp;source=images&amp;cd=&amp;cad=rja&amp;uact=8&amp;ved=0CAcQjRw&amp;url=http://photoslaves.com/trent-parke/&amp;ei=KJ-RVe6hGcS5UaHcgJgN&amp;bvm=bv.96783405,d.d24&amp;psig=AFQjCNFXxMUDqGmI5OSybJXoCbI8Kli46A&amp;ust=1435693197189863" TargetMode="External"/><Relationship Id="rId9" Type="http://schemas.openxmlformats.org/officeDocument/2006/relationships/image" Target="../media/image3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www.google.co.uk/url?sa=i&amp;rct=j&amp;q=&amp;esrc=s&amp;source=images&amp;cd=&amp;cad=rja&amp;uact=8&amp;ved=0CAcQjRw&amp;url=http://photoslaves.com/trent-parke/&amp;ei=KJ-RVe6hGcS5UaHcgJgN&amp;bvm=bv.96783405,d.d24&amp;psig=AFQjCNFXxMUDqGmI5OSybJXoCbI8Kli46A&amp;ust=1435693197189863" TargetMode="External"/><Relationship Id="rId13"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3.jpeg"/><Relationship Id="rId12" Type="http://schemas.openxmlformats.org/officeDocument/2006/relationships/image" Target="../media/image45.jpeg"/><Relationship Id="rId2" Type="http://schemas.openxmlformats.org/officeDocument/2006/relationships/hyperlink" Target="http://www.google.co.uk/url?sa=i&amp;rct=j&amp;q=&amp;esrc=s&amp;source=images&amp;cd=&amp;cad=rja&amp;uact=8&amp;ved=0CAcQjRw&amp;url=http://www.metalocus.es/en/blog/%E2%80%98paris-abstract%E2%80%99-or-paris-roof-tops-michael-wolf&amp;ei=PZKRVby0EsbxUM6DgLgL&amp;bvm=bv.96783405,d.d24&amp;psig=AFQjCNEXyy7t3UL7MtC0DsSmzO38KliJmw&amp;ust=1435689823854233" TargetMode="External"/><Relationship Id="rId1" Type="http://schemas.openxmlformats.org/officeDocument/2006/relationships/slideLayout" Target="../slideLayouts/slideLayout2.xml"/><Relationship Id="rId6" Type="http://schemas.openxmlformats.org/officeDocument/2006/relationships/hyperlink" Target="http://www.google.co.uk/url?sa=i&amp;rct=j&amp;q=&amp;esrc=s&amp;source=images&amp;cd=&amp;cad=rja&amp;uact=8&amp;ved=0CAcQjRw&amp;url=http://www.pavlospavlidis.com/paul-strad.html&amp;ei=3ZWRVfekAsa8UbOJn0g&amp;bvm=bv.96783405,d.d24&amp;psig=AFQjCNFZ3UQQ7ZAbWXlniE3bbahq-TYmHQ&amp;ust=1435690806417619" TargetMode="External"/><Relationship Id="rId11" Type="http://schemas.openxmlformats.org/officeDocument/2006/relationships/image" Target="../media/image44.jpeg"/><Relationship Id="rId5" Type="http://schemas.openxmlformats.org/officeDocument/2006/relationships/image" Target="../media/image42.jpeg"/><Relationship Id="rId15" Type="http://schemas.openxmlformats.org/officeDocument/2006/relationships/image" Target="../media/image47.jpeg"/><Relationship Id="rId10" Type="http://schemas.openxmlformats.org/officeDocument/2006/relationships/hyperlink" Target="http://www.google.co.uk/url?sa=i&amp;rct=j&amp;q=&amp;esrc=s&amp;source=images&amp;cd=&amp;cad=rja&amp;uact=8&amp;ved=0CAcQjRw&amp;url=http://www.worldphoto.org/festivals-and-events/events/city-project-new-york-with-nick-turpin/&amp;ei=lZ-RVa-SNYe7UZf1oOgJ&amp;psig=AFQjCNE5PfEyqYuSxpRdvZy45O4m6SZtag&amp;ust=1435693331846906" TargetMode="External"/><Relationship Id="rId4" Type="http://schemas.openxmlformats.org/officeDocument/2006/relationships/hyperlink" Target="http://www.google.co.uk/url?sa=i&amp;rct=j&amp;q=&amp;esrc=s&amp;source=images&amp;cd=&amp;cad=rja&amp;uact=8&amp;ved=0CAcQjRw&amp;url=http://www.christopheguye.com/artists/prix-pictet/selected-works/michael-wolf-architecture-of-density-20.html&amp;ei=f5KRVZCdPMT4UvaqgcAC&amp;bvm=bv.96783405,d.d24&amp;psig=AFQjCNEXyy7t3UL7MtC0DsSmzO38KliJmw&amp;ust=1435689823854233" TargetMode="External"/><Relationship Id="rId9" Type="http://schemas.openxmlformats.org/officeDocument/2006/relationships/image" Target="../media/image36.jpeg"/><Relationship Id="rId14" Type="http://schemas.openxmlformats.org/officeDocument/2006/relationships/hyperlink" Target="http://www.google.co.uk/url?sa=i&amp;rct=j&amp;q=&amp;esrc=s&amp;source=images&amp;cd=&amp;cad=rja&amp;uact=8&amp;ved=0CAcQjRw&amp;url=http://www.mattstuart.com/photographs/colour/02-TRAFALGAR-SQUARE&amp;ei=Xp6RVc6dH4b2UsX8qIgE&amp;bvm=bv.96783405,d.d24&amp;psig=AFQjCNFmjj6bmTAyRdQ_NlYjpa7RNC53XA&amp;ust=1435693018554450"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32.jpeg"/><Relationship Id="rId4" Type="http://schemas.openxmlformats.org/officeDocument/2006/relationships/hyperlink" Target="http://www.google.co.uk/url?sa=i&amp;rct=j&amp;q=&amp;esrc=s&amp;source=images&amp;cd=&amp;cad=rja&amp;uact=8&amp;ved=0CAcQjRw&amp;url=http://www.mattstuart.com/photographs/colour/02-TRAFALGAR-SQUARE&amp;ei=Xp6RVc6dH4b2UsX8qIgE&amp;bvm=bv.96783405,d.d24&amp;psig=AFQjCNFmjj6bmTAyRdQ_NlYjpa7RNC53XA&amp;ust=143569301855445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3.jpeg"/><Relationship Id="rId2" Type="http://schemas.openxmlformats.org/officeDocument/2006/relationships/hyperlink" Target="http://www.google.co.uk/url?sa=i&amp;rct=j&amp;q=&amp;esrc=s&amp;source=images&amp;cd=&amp;cad=rja&amp;uact=8&amp;ved=0CAcQjRw&amp;url=http://www.catalogodasartes.com.br/Avaliacoes2.asp?Pesquisar%3D1%26cboArtista%3DC%E1ssio%20Vasconcellos%20-%20Cassio%20Vasconcellos%20-%20Vasconcelos%26sPasta%3D@Obras%26rdTipoObra%3D3&amp;ei=9ZCRVZaDGMKBUaGYgMgO&amp;bvm=bv.96783405,d.d24&amp;psig=AFQjCNEN8EREKSrqar55ifZX4yx9KCe4xw&amp;ust=1435689559155995" TargetMode="Externa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hyperlink" Target="https://www.google.co.uk/url?sa=i&amp;rct=j&amp;q=&amp;esrc=s&amp;source=images&amp;cd=&amp;cad=rja&amp;uact=8&amp;ved=0CAcQjRw&amp;url=https://pleasurephoto.wordpress.com/tag/michael-wolf/&amp;ei=upKRVYPHLsL0UsLhueAD&amp;bvm=bv.96783405,d.d24&amp;psig=AFQjCNEXyy7t3UL7MtC0DsSmzO38KliJmw&amp;ust=1435689823854233"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sfmoma.org/explore/collection/artwork/140925" TargetMode="External"/><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cad=rja&amp;uact=8&amp;ved=0CAcQjRw&amp;url=https://pleasurephoto.wordpress.com/tag/michael-wolf/&amp;ei=upKRVYPHLsL0UsLhueAD&amp;bvm=bv.96783405,d.d24&amp;psig=AFQjCNEXyy7t3UL7MtC0DsSmzO38KliJmw&amp;ust=1435689823854233" TargetMode="External"/><Relationship Id="rId3" Type="http://schemas.openxmlformats.org/officeDocument/2006/relationships/image" Target="../media/image7.jpeg"/><Relationship Id="rId7" Type="http://schemas.openxmlformats.org/officeDocument/2006/relationships/image" Target="../media/image57.jpeg"/><Relationship Id="rId2" Type="http://schemas.openxmlformats.org/officeDocument/2006/relationships/hyperlink" Target="http://www.google.co.uk/url?sa=i&amp;rct=j&amp;q=&amp;esrc=s&amp;source=images&amp;cd=&amp;cad=rja&amp;uact=8&amp;ved=0CAcQjRw&amp;url=http://www.bau-xiphoto.com/dynamic/artist_photo.asp?ArtistID%3D280048%26CategoryID%3DTransparent%20City&amp;ei=DZKRVc3qEIn8Usyap7AL&amp;bvm=bv.96783405,d.d24&amp;psig=AFQjCNEXyy7t3UL7MtC0DsSmzO38KliJmw&amp;ust=1435689823854233" TargetMode="External"/><Relationship Id="rId1" Type="http://schemas.openxmlformats.org/officeDocument/2006/relationships/slideLayout" Target="../slideLayouts/slideLayout2.xml"/><Relationship Id="rId6" Type="http://schemas.openxmlformats.org/officeDocument/2006/relationships/hyperlink" Target="http://www.google.co.uk/url?sa=i&amp;rct=j&amp;q=&amp;esrc=s&amp;source=images&amp;cd=&amp;cad=rja&amp;uact=8&amp;ved=0CAcQjRw&amp;url=http://www.christopheguye.com/artists/prix-pictet/selected-works/michael-wolf-architecture-of-density-20.html&amp;ei=f5KRVZCdPMT4UvaqgcAC&amp;bvm=bv.96783405,d.d24&amp;psig=AFQjCNEXyy7t3UL7MtC0DsSmzO38KliJmw&amp;ust=1435689823854233" TargetMode="External"/><Relationship Id="rId5" Type="http://schemas.openxmlformats.org/officeDocument/2006/relationships/image" Target="../media/image56.jpeg"/><Relationship Id="rId4" Type="http://schemas.openxmlformats.org/officeDocument/2006/relationships/hyperlink" Target="http://www.google.co.uk/url?sa=i&amp;rct=j&amp;q=&amp;esrc=s&amp;source=images&amp;cd=&amp;cad=rja&amp;uact=8&amp;ved=0CAcQjRw&amp;url=http://www.metalocus.es/en/blog/%E2%80%98paris-abstract%E2%80%99-or-paris-roof-tops-michael-wolf&amp;ei=PZKRVby0EsbxUM6DgLgL&amp;bvm=bv.96783405,d.d24&amp;psig=AFQjCNEXyy7t3UL7MtC0DsSmzO38KliJmw&amp;ust=1435689823854233" TargetMode="External"/><Relationship Id="rId9" Type="http://schemas.openxmlformats.org/officeDocument/2006/relationships/image" Target="../media/image58.jpeg"/></Relationships>
</file>

<file path=ppt/slides/_rels/slide23.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cad=rja&amp;uact=8&amp;ved=0CAcQjRw&amp;url=https://antonisiaschroder.wordpress.com/2011/11/12/francis-alys-sleepers/&amp;ei=rpmRVfutKsnxUKG4uagM&amp;bvm=bv.96783405,d.d24&amp;psig=AFQjCNHq7UvaM5PTEuIn2-8rcQmy_axyWw&amp;ust=1435691815254676" TargetMode="External"/><Relationship Id="rId3" Type="http://schemas.openxmlformats.org/officeDocument/2006/relationships/image" Target="../media/image17.jpeg"/><Relationship Id="rId7" Type="http://schemas.openxmlformats.org/officeDocument/2006/relationships/image" Target="../media/image24.jpeg"/><Relationship Id="rId2" Type="http://schemas.openxmlformats.org/officeDocument/2006/relationships/hyperlink" Target="http://wake-up-now.blogspot.com/2010/10/life-through-window.html" TargetMode="External"/><Relationship Id="rId1" Type="http://schemas.openxmlformats.org/officeDocument/2006/relationships/slideLayout" Target="../slideLayouts/slideLayout2.xml"/><Relationship Id="rId6" Type="http://schemas.openxmlformats.org/officeDocument/2006/relationships/hyperlink" Target="http://www.google.co.uk/url?sa=i&amp;rct=j&amp;q=&amp;esrc=s&amp;source=images&amp;cd=&amp;cad=rja&amp;uact=8&amp;ved=0CAcQjRw&amp;url=http://www.artandsignature.com/wohin-wien-oktober-2014/&amp;ei=FJmRVbTZIILWU4_Ig8gD&amp;bvm=bv.96783405,d.d24&amp;psig=AFQjCNF-Mpr9lqYYrS5wCplxUp138vN-Xg&amp;ust=1435691195307260" TargetMode="External"/><Relationship Id="rId5" Type="http://schemas.openxmlformats.org/officeDocument/2006/relationships/image" Target="../media/image23.jpeg"/><Relationship Id="rId4" Type="http://schemas.openxmlformats.org/officeDocument/2006/relationships/hyperlink" Target="http://www.google.co.uk/url?sa=i&amp;rct=j&amp;q=&amp;esrc=s&amp;source=images&amp;cd=&amp;cad=rja&amp;uact=8&amp;ved=0CAcQjRw&amp;url=http://www.blogs.erg.be/art2/?p%3D2725&amp;ei=FJmRVbTZIILWU4_Ig8gD&amp;bvm=bv.96783405,d.d24&amp;psig=AFQjCNF-Mpr9lqYYrS5wCplxUp138vN-Xg&amp;ust=1435691195307260" TargetMode="External"/><Relationship Id="rId9" Type="http://schemas.openxmlformats.org/officeDocument/2006/relationships/image" Target="../media/image26.jpeg"/></Relationships>
</file>

<file path=ppt/slides/_rels/slide24.xml.rels><?xml version="1.0" encoding="UTF-8" standalone="yes"?>
<Relationships xmlns="http://schemas.openxmlformats.org/package/2006/relationships"><Relationship Id="rId8" Type="http://schemas.openxmlformats.org/officeDocument/2006/relationships/hyperlink" Target="http://www.google.co.uk/url?sa=i&amp;rct=j&amp;q=&amp;esrc=s&amp;source=images&amp;cd=&amp;cad=rja&amp;uact=8&amp;ved=0CAcQjRw&amp;url=http://www.worldphoto.org/festivals-and-events/events/city-project-new-york-with-nick-turpin/&amp;ei=lZ-RVa-SNYe7UZf1oOgJ&amp;psig=AFQjCNE5PfEyqYuSxpRdvZy45O4m6SZtag&amp;ust=1435693331846906" TargetMode="External"/><Relationship Id="rId3" Type="http://schemas.openxmlformats.org/officeDocument/2006/relationships/image" Target="../media/image59.jpeg"/><Relationship Id="rId7" Type="http://schemas.openxmlformats.org/officeDocument/2006/relationships/image" Target="../media/image34.jpeg"/><Relationship Id="rId2" Type="http://schemas.openxmlformats.org/officeDocument/2006/relationships/hyperlink" Target="http://www.google.co.uk/url?sa=i&amp;rct=j&amp;q=&amp;esrc=s&amp;source=images&amp;cd=&amp;cad=rja&amp;uact=8&amp;ved=0CAcQjRw&amp;url=http://nilsjorgensen.com/&amp;ei=f52RVbLlNsX4UsiagvAL&amp;bvm=bv.96783405,d.d24&amp;psig=AFQjCNEOM8F6NGbkKk_KPNb4nwGRrEG_Pg&amp;ust=1435692767402586" TargetMode="External"/><Relationship Id="rId1" Type="http://schemas.openxmlformats.org/officeDocument/2006/relationships/slideLayout" Target="../slideLayouts/slideLayout2.xml"/><Relationship Id="rId6" Type="http://schemas.openxmlformats.org/officeDocument/2006/relationships/hyperlink" Target="http://www.google.co.uk/url?sa=i&amp;rct=j&amp;q=&amp;esrc=s&amp;source=images&amp;cd=&amp;cad=rja&amp;uact=8&amp;ved=0CAcQjRw&amp;url=http://moreintelligentlife.com/blog/melissa-goldstein/qa-matt-stuart-street-photographer&amp;ei=oZ6RVeyILon-UKa2gaAG&amp;bvm=bv.96783405,d.d24&amp;psig=AFQjCNFmjj6bmTAyRdQ_NlYjpa7RNC53XA&amp;ust=1435693018554450" TargetMode="External"/><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hyperlink" Target="http://www.google.co.uk/url?sa=i&amp;rct=j&amp;q=&amp;esrc=s&amp;source=images&amp;cd=&amp;cad=rja&amp;uact=8&amp;ved=0CAcQjRw&amp;url=http://www.oomska.co.uk/future-of-photography-qa-no-9-nick-turpin/&amp;ei=v5-RVYWEBoutU_-XrJAO&amp;psig=AFQjCNE5PfEyqYuSxpRdvZy45O4m6SZtag&amp;ust=1435693331846906" TargetMode="External"/><Relationship Id="rId4" Type="http://schemas.openxmlformats.org/officeDocument/2006/relationships/hyperlink" Target="https://www.google.co.uk/url?sa=i&amp;rct=j&amp;q=&amp;esrc=s&amp;source=images&amp;cd=&amp;cad=rja&amp;uact=8&amp;ved=0CAcQjRw&amp;url=https://richardwiseman.wordpress.com/2009/01/29/the-joy-of-twitter/&amp;ei=d56RVfXeJoHeU76Rn8AM&amp;bvm=bv.96783405,d.d24&amp;psig=AFQjCNFmjj6bmTAyRdQ_NlYjpa7RNC53XA&amp;ust=1435693018554450" TargetMode="External"/><Relationship Id="rId9" Type="http://schemas.openxmlformats.org/officeDocument/2006/relationships/image" Target="../media/image3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53.jpeg"/><Relationship Id="rId2" Type="http://schemas.openxmlformats.org/officeDocument/2006/relationships/hyperlink" Target="http://www.google.co.uk/url?sa=i&amp;rct=j&amp;q=&amp;esrc=s&amp;source=images&amp;cd=&amp;cad=rja&amp;uact=8&amp;ved=0CAcQjRw&amp;url=http://www.mattstuart.com/photographs/colour/02-TRAFALGAR-SQUARE&amp;ei=Xp6RVc6dH4b2UsX8qIgE&amp;bvm=bv.96783405,d.d24&amp;psig=AFQjCNFmjj6bmTAyRdQ_NlYjpa7RNC53XA&amp;ust=1435693018554450" TargetMode="Externa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www.google.co.uk/url?sa=i&amp;rct=j&amp;q=&amp;esrc=s&amp;source=images&amp;cd=&amp;cad=rja&amp;uact=8&amp;ved=0CAcQjRw&amp;url=http://www.catalogodasartes.com.br/Avaliacoes2.asp?Pesquisar%3D1%26cboArtista%3DC%E1ssio%20Vasconcellos%20-%20Cassio%20Vasconcellos%20-%20Vasconcelos%26sPasta%3D@Obras%26rdTipoObra%3D3&amp;ei=9ZCRVZaDGMKBUaGYgMgO&amp;bvm=bv.96783405,d.d24&amp;psig=AFQjCNEN8EREKSrqar55ifZX4yx9KCe4xw&amp;ust=1435689559155995" TargetMode="Externa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cad=rja&amp;uact=8&amp;ved=0CAcQjRw&amp;url=https://blogzineinca.wordpress.com/2012/03/31/entrevista-cassio-vasconcellos-segundo-colocado-no-premio-fcw/&amp;ei=g5GRVdKpMoT5UIXjmJgB&amp;bvm=bv.96783405,d.d24&amp;psig=AFQjCNEN8EREKSrqar55ifZX4yx9KCe4xw&amp;ust=1435689559155995" TargetMode="External"/><Relationship Id="rId13"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3.jpeg"/><Relationship Id="rId12" Type="http://schemas.openxmlformats.org/officeDocument/2006/relationships/hyperlink" Target="http://www.google.co.uk/url?sa=i&amp;rct=j&amp;q=&amp;esrc=s&amp;source=images&amp;cd=&amp;cad=rja&amp;uact=8&amp;ved=0CAcQjRw&amp;url=http://pollybraden.com/work/london-square-mile/&amp;ei=TJqRVemoC8WpUYqikdgM&amp;bvm=bv.96783405,d.d24&amp;psig=AFQjCNFUxAPGhJ121UexiT83ydNt7r8JFg&amp;ust=1435691932252795" TargetMode="External"/><Relationship Id="rId2" Type="http://schemas.openxmlformats.org/officeDocument/2006/relationships/hyperlink" Target="http://www.google.co.uk/url?sa=i&amp;rct=j&amp;q=&amp;esrc=s&amp;source=images&amp;cd=&amp;cad=rja&amp;uact=8&amp;ved=0CAcQjRw&amp;url=http://colunas.revistaepocasp.globo.com/centroavante/tag/cassio-vasconcellos/&amp;ei=9ZCRVZaDGMKBUaGYgMgO&amp;bvm=bv.96783405,d.d24&amp;psig=AFQjCNEN8EREKSrqar55ifZX4yx9KCe4xw&amp;ust=1435689559155995" TargetMode="External"/><Relationship Id="rId1" Type="http://schemas.openxmlformats.org/officeDocument/2006/relationships/slideLayout" Target="../slideLayouts/slideLayout2.xml"/><Relationship Id="rId6" Type="http://schemas.openxmlformats.org/officeDocument/2006/relationships/hyperlink" Target="http://www.google.co.uk/url?sa=i&amp;rct=j&amp;q=&amp;esrc=s&amp;source=images&amp;cd=&amp;cad=rja&amp;uact=8&amp;ved=0CAcQjRw&amp;url=http://www.catalogodasartes.com.br/Avaliacoes2.asp?Pesquisar%3D1%26cboArtista%3DC%E1ssio%20Vasconcellos%20-%20Cassio%20Vasconcellos%20-%20Vasconcelos%26sPasta%3D@Obras%26rdTipoObra%3D3&amp;ei=9ZCRVZaDGMKBUaGYgMgO&amp;bvm=bv.96783405,d.d24&amp;psig=AFQjCNEN8EREKSrqar55ifZX4yx9KCe4xw&amp;ust=1435689559155995" TargetMode="External"/><Relationship Id="rId11" Type="http://schemas.openxmlformats.org/officeDocument/2006/relationships/image" Target="../media/image5.jpeg"/><Relationship Id="rId5" Type="http://schemas.openxmlformats.org/officeDocument/2006/relationships/image" Target="../media/image2.jpeg"/><Relationship Id="rId10" Type="http://schemas.openxmlformats.org/officeDocument/2006/relationships/hyperlink" Target="http://www.google.co.uk/url?sa=i&amp;rct=j&amp;q=&amp;esrc=s&amp;source=images&amp;cd=&amp;cad=rja&amp;uact=8&amp;ved=0CAcQjRw&amp;url=http://pollybraden.com/work/london-square-mile/&amp;ei=IZqRVcnIGYPiU5KPruAD&amp;bvm=bv.96783405,d.d24&amp;psig=AFQjCNFUxAPGhJ121UexiT83ydNt7r8JFg&amp;ust=1435691932252795" TargetMode="External"/><Relationship Id="rId4" Type="http://schemas.openxmlformats.org/officeDocument/2006/relationships/hyperlink" Target="http://www.google.co.uk/url?sa=i&amp;rct=j&amp;q=&amp;esrc=s&amp;source=images&amp;cd=&amp;cad=rja&amp;uact=8&amp;ved=0CAcQjRw&amp;url=http://www.latinamericanart.com/es/obras-de-arte/cassio-vasconcellos-avenida-das-bandeirantes-8-sao-paulo-from-the-series-noturnos.html&amp;ei=9ZCRVZaDGMKBUaGYgMgO&amp;bvm=bv.96783405,d.d24&amp;psig=AFQjCNEN8EREKSrqar55ifZX4yx9KCe4xw&amp;ust=1435689559155995" TargetMode="External"/><Relationship Id="rId9"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8.jpeg"/><Relationship Id="rId7" Type="http://schemas.openxmlformats.org/officeDocument/2006/relationships/image" Target="../media/image70.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hyperlink" Target="http://www.google.co.uk/url?sa=i&amp;rct=j&amp;q=&amp;esrc=s&amp;source=images&amp;cd=&amp;cad=rja&amp;uact=8&amp;ved=0CAcQjRw&amp;url=http://www.catalogodasartes.com.br/Avaliacoes2.asp?Pesquisar%3D1%26cboArtista%3DC%E1ssio%20Vasconcellos%20-%20Cassio%20Vasconcellos%20-%20Vasconcelos%26sPasta%3D@Obras%26rdTipoObra%3D3&amp;ei=9ZCRVZaDGMKBUaGYgMgO&amp;bvm=bv.96783405,d.d24&amp;psig=AFQjCNEN8EREKSrqar55ifZX4yx9KCe4xw&amp;ust=1435689559155995" TargetMode="External"/><Relationship Id="rId5" Type="http://schemas.openxmlformats.org/officeDocument/2006/relationships/image" Target="../media/image69.jpeg"/><Relationship Id="rId4" Type="http://schemas.openxmlformats.org/officeDocument/2006/relationships/hyperlink" Target="http://www.google.co.uk/url?sa=i&amp;rct=j&amp;q=&amp;esrc=s&amp;source=images&amp;cd=&amp;cad=rja&amp;uact=8&amp;ved=0CAcQjRw&amp;url=http://www.mattstuart.com/photographs/colour/02-TRAFALGAR-SQUARE&amp;ei=Xp6RVc6dH4b2UsX8qIgE&amp;bvm=bv.96783405,d.d24&amp;psig=AFQjCNFmjj6bmTAyRdQ_NlYjpa7RNC53XA&amp;ust=1435693018554450"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cad=rja&amp;uact=8&amp;ved=0CAcQjRw&amp;url=https://pleasurephoto.wordpress.com/tag/michael-wolf/&amp;ei=upKRVYPHLsL0UsLhueAD&amp;bvm=bv.96783405,d.d24&amp;psig=AFQjCNEXyy7t3UL7MtC0DsSmzO38KliJmw&amp;ust=1435689823854233" TargetMode="External"/><Relationship Id="rId3" Type="http://schemas.openxmlformats.org/officeDocument/2006/relationships/image" Target="../media/image72.jpeg"/><Relationship Id="rId7" Type="http://schemas.openxmlformats.org/officeDocument/2006/relationships/image" Target="../media/image73.jpeg"/><Relationship Id="rId2" Type="http://schemas.openxmlformats.org/officeDocument/2006/relationships/hyperlink" Target="http://www.google.co.uk/url?sa=i&amp;rct=j&amp;q=&amp;esrc=s&amp;source=images&amp;cd=&amp;cad=rja&amp;uact=8&amp;ved=0CAcQjRw&amp;url=http://www.christopheguye.com/artists/prix-pictet/selected-works/michael-wolf-architecture-of-density-20.html&amp;ei=f5KRVZCdPMT4UvaqgcAC&amp;bvm=bv.96783405,d.d24&amp;psig=AFQjCNEXyy7t3UL7MtC0DsSmzO38KliJmw&amp;ust=1435689823854233" TargetMode="External"/><Relationship Id="rId1" Type="http://schemas.openxmlformats.org/officeDocument/2006/relationships/slideLayout" Target="../slideLayouts/slideLayout7.xml"/><Relationship Id="rId6" Type="http://schemas.openxmlformats.org/officeDocument/2006/relationships/hyperlink" Target="http://www.google.co.uk/url?sa=i&amp;rct=j&amp;q=&amp;esrc=s&amp;source=images&amp;cd=&amp;cad=rja&amp;uact=8&amp;ved=0CAcQjRw&amp;url=http://www.metalocus.es/en/blog/%E2%80%98paris-abstract%E2%80%99-or-paris-roof-tops-michael-wolf&amp;ei=PZKRVby0EsbxUM6DgLgL&amp;bvm=bv.96783405,d.d24&amp;psig=AFQjCNEXyy7t3UL7MtC0DsSmzO38KliJmw&amp;ust=1435689823854233" TargetMode="External"/><Relationship Id="rId5" Type="http://schemas.openxmlformats.org/officeDocument/2006/relationships/image" Target="../media/image7.jpeg"/><Relationship Id="rId4" Type="http://schemas.openxmlformats.org/officeDocument/2006/relationships/hyperlink" Target="http://www.google.co.uk/url?sa=i&amp;rct=j&amp;q=&amp;esrc=s&amp;source=images&amp;cd=&amp;cad=rja&amp;uact=8&amp;ved=0CAcQjRw&amp;url=http://www.bau-xiphoto.com/dynamic/artist_photo.asp?ArtistID%3D280048%26CategoryID%3DTransparent%20City&amp;ei=DZKRVc3qEIn8Usyap7AL&amp;bvm=bv.96783405,d.d24&amp;psig=AFQjCNEXyy7t3UL7MtC0DsSmzO38KliJmw&amp;ust=1435689823854233" TargetMode="External"/><Relationship Id="rId9" Type="http://schemas.openxmlformats.org/officeDocument/2006/relationships/image" Target="../media/image74.jpeg"/></Relationships>
</file>

<file path=ppt/slides/_rels/slide33.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cad=rja&amp;uact=8&amp;ved=0CAcQjRw&amp;url=https://pleasurephoto.wordpress.com/tag/michael-wolf/&amp;ei=upKRVYPHLsL0UsLhueAD&amp;bvm=bv.96783405,d.d24&amp;psig=AFQjCNEXyy7t3UL7MtC0DsSmzO38KliJmw&amp;ust=1435689823854233" TargetMode="External"/><Relationship Id="rId3" Type="http://schemas.openxmlformats.org/officeDocument/2006/relationships/image" Target="../media/image75.jpeg"/><Relationship Id="rId7" Type="http://schemas.openxmlformats.org/officeDocument/2006/relationships/image" Target="../media/image8.jpeg"/><Relationship Id="rId2" Type="http://schemas.openxmlformats.org/officeDocument/2006/relationships/hyperlink" Target="http://www.google.co.uk/url?sa=i&amp;rct=j&amp;q=&amp;esrc=s&amp;source=images&amp;cd=&amp;cad=rja&amp;uact=8&amp;ved=0CAcQjRw&amp;url=http://www.christopheguye.com/artists/prix-pictet/selected-works/michael-wolf-architecture-of-density-20.html&amp;ei=f5KRVZCdPMT4UvaqgcAC&amp;bvm=bv.96783405,d.d24&amp;psig=AFQjCNEXyy7t3UL7MtC0DsSmzO38KliJmw&amp;ust=1435689823854233" TargetMode="External"/><Relationship Id="rId1" Type="http://schemas.openxmlformats.org/officeDocument/2006/relationships/slideLayout" Target="../slideLayouts/slideLayout7.xml"/><Relationship Id="rId6" Type="http://schemas.openxmlformats.org/officeDocument/2006/relationships/hyperlink" Target="http://www.google.co.uk/url?sa=i&amp;rct=j&amp;q=&amp;esrc=s&amp;source=images&amp;cd=&amp;cad=rja&amp;uact=8&amp;ved=0CAcQjRw&amp;url=http://www.metalocus.es/en/blog/%E2%80%98paris-abstract%E2%80%99-or-paris-roof-tops-michael-wolf&amp;ei=PZKRVby0EsbxUM6DgLgL&amp;bvm=bv.96783405,d.d24&amp;psig=AFQjCNEXyy7t3UL7MtC0DsSmzO38KliJmw&amp;ust=1435689823854233" TargetMode="External"/><Relationship Id="rId5" Type="http://schemas.openxmlformats.org/officeDocument/2006/relationships/image" Target="../media/image7.jpeg"/><Relationship Id="rId4" Type="http://schemas.openxmlformats.org/officeDocument/2006/relationships/hyperlink" Target="http://www.google.co.uk/url?sa=i&amp;rct=j&amp;q=&amp;esrc=s&amp;source=images&amp;cd=&amp;cad=rja&amp;uact=8&amp;ved=0CAcQjRw&amp;url=http://www.bau-xiphoto.com/dynamic/artist_photo.asp?ArtistID%3D280048%26CategoryID%3DTransparent%20City&amp;ei=DZKRVc3qEIn8Usyap7AL&amp;bvm=bv.96783405,d.d24&amp;psig=AFQjCNEXyy7t3UL7MtC0DsSmzO38KliJmw&amp;ust=1435689823854233" TargetMode="External"/><Relationship Id="rId9" Type="http://schemas.openxmlformats.org/officeDocument/2006/relationships/image" Target="../media/image76.jpeg"/></Relationships>
</file>

<file path=ppt/slides/_rels/slide3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cad=rja&amp;uact=8&amp;ved=0CAcQjRw&amp;url=https://pleasurephoto.wordpress.com/tag/michael-wolf/&amp;ei=upKRVYPHLsL0UsLhueAD&amp;bvm=bv.96783405,d.d24&amp;psig=AFQjCNEXyy7t3UL7MtC0DsSmzO38KliJmw&amp;ust=1435689823854233" TargetMode="External"/><Relationship Id="rId3" Type="http://schemas.openxmlformats.org/officeDocument/2006/relationships/image" Target="../media/image75.jpeg"/><Relationship Id="rId7" Type="http://schemas.openxmlformats.org/officeDocument/2006/relationships/image" Target="../media/image8.jpeg"/><Relationship Id="rId2" Type="http://schemas.openxmlformats.org/officeDocument/2006/relationships/hyperlink" Target="http://www.google.co.uk/url?sa=i&amp;rct=j&amp;q=&amp;esrc=s&amp;source=images&amp;cd=&amp;cad=rja&amp;uact=8&amp;ved=0CAcQjRw&amp;url=http://www.christopheguye.com/artists/prix-pictet/selected-works/michael-wolf-architecture-of-density-20.html&amp;ei=f5KRVZCdPMT4UvaqgcAC&amp;bvm=bv.96783405,d.d24&amp;psig=AFQjCNEXyy7t3UL7MtC0DsSmzO38KliJmw&amp;ust=1435689823854233" TargetMode="External"/><Relationship Id="rId1" Type="http://schemas.openxmlformats.org/officeDocument/2006/relationships/slideLayout" Target="../slideLayouts/slideLayout7.xml"/><Relationship Id="rId6" Type="http://schemas.openxmlformats.org/officeDocument/2006/relationships/hyperlink" Target="http://www.google.co.uk/url?sa=i&amp;rct=j&amp;q=&amp;esrc=s&amp;source=images&amp;cd=&amp;cad=rja&amp;uact=8&amp;ved=0CAcQjRw&amp;url=http://www.metalocus.es/en/blog/%E2%80%98paris-abstract%E2%80%99-or-paris-roof-tops-michael-wolf&amp;ei=PZKRVby0EsbxUM6DgLgL&amp;bvm=bv.96783405,d.d24&amp;psig=AFQjCNEXyy7t3UL7MtC0DsSmzO38KliJmw&amp;ust=1435689823854233" TargetMode="External"/><Relationship Id="rId5" Type="http://schemas.openxmlformats.org/officeDocument/2006/relationships/image" Target="../media/image7.jpeg"/><Relationship Id="rId4" Type="http://schemas.openxmlformats.org/officeDocument/2006/relationships/hyperlink" Target="http://www.google.co.uk/url?sa=i&amp;rct=j&amp;q=&amp;esrc=s&amp;source=images&amp;cd=&amp;cad=rja&amp;uact=8&amp;ved=0CAcQjRw&amp;url=http://www.bau-xiphoto.com/dynamic/artist_photo.asp?ArtistID%3D280048%26CategoryID%3DTransparent%20City&amp;ei=DZKRVc3qEIn8Usyap7AL&amp;bvm=bv.96783405,d.d24&amp;psig=AFQjCNEXyy7t3UL7MtC0DsSmzO38KliJmw&amp;ust=1435689823854233" TargetMode="External"/><Relationship Id="rId9" Type="http://schemas.openxmlformats.org/officeDocument/2006/relationships/image" Target="../media/image76.jpeg"/></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6.jpeg"/><Relationship Id="rId3" Type="http://schemas.openxmlformats.org/officeDocument/2006/relationships/image" Target="../media/image80.jpeg"/><Relationship Id="rId7" Type="http://schemas.openxmlformats.org/officeDocument/2006/relationships/hyperlink" Target="http://www.google.co.uk/url?sa=i&amp;rct=j&amp;q=&amp;esrc=s&amp;source=images&amp;cd=&amp;cad=rja&amp;uact=8&amp;ved=0CAcQjRxqFQoTCILMytqz1sgCFYVMFAod0LoOlQ&amp;url=http://artblart.com/tag/moholy-nagy-jealousy/&amp;psig=AFQjCNEIGgFwgGF-3b0nNoiPUEvvRwatPg&amp;ust=1445614390605363" TargetMode="External"/><Relationship Id="rId12" Type="http://schemas.openxmlformats.org/officeDocument/2006/relationships/hyperlink" Target="http://www.google.co.uk/url?sa=i&amp;rct=j&amp;q=&amp;esrc=s&amp;source=images&amp;cd=&amp;cad=rja&amp;uact=8&amp;ved=0CAcQjRxqFQoTCNWK6-u01sgCFcI7FAodahgGtA&amp;url=http://ffffound.com/image/4333a77b14cb2ab5293a0fdb6812a5643ec0eadb&amp;psig=AFQjCNE9N3JXrsgLMuIomeUiYszR6l3EpQ&amp;ust=1445614692120765" TargetMode="External"/><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82.jpeg"/><Relationship Id="rId11" Type="http://schemas.openxmlformats.org/officeDocument/2006/relationships/image" Target="../media/image85.jpeg"/><Relationship Id="rId5" Type="http://schemas.openxmlformats.org/officeDocument/2006/relationships/hyperlink" Target="http://www.google.co.uk/url?sa=i&amp;rct=j&amp;q=&amp;esrc=s&amp;source=images&amp;cd=&amp;cad=rja&amp;uact=8&amp;ved=&amp;url=http://www.photography-now.com/artist/laszlo-moholy-nagy&amp;psig=AFQjCNEIGgFwgGF-3b0nNoiPUEvvRwatPg&amp;ust=1445614390605363" TargetMode="External"/><Relationship Id="rId10" Type="http://schemas.openxmlformats.org/officeDocument/2006/relationships/hyperlink" Target="http://www.google.co.uk/url?sa=i&amp;rct=j&amp;q=&amp;esrc=s&amp;source=images&amp;cd=&amp;cad=rja&amp;uact=8&amp;ved=0CAcQjRxqFQoTCLie5dO01sgCFYTFFAodHmQOnw&amp;url=http://www.sauer-thompson.com/junkforcode/archives/2011/12/american-photog-22.html&amp;psig=AFQjCNE9N3JXrsgLMuIomeUiYszR6l3EpQ&amp;ust=1445614692120765" TargetMode="External"/><Relationship Id="rId4" Type="http://schemas.openxmlformats.org/officeDocument/2006/relationships/image" Target="../media/image81.jpeg"/><Relationship Id="rId9" Type="http://schemas.openxmlformats.org/officeDocument/2006/relationships/image" Target="../media/image84.jpeg"/></Relationships>
</file>

<file path=ppt/slides/_rels/slide38.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6.jpeg"/><Relationship Id="rId3" Type="http://schemas.openxmlformats.org/officeDocument/2006/relationships/image" Target="../media/image80.jpeg"/><Relationship Id="rId7" Type="http://schemas.openxmlformats.org/officeDocument/2006/relationships/hyperlink" Target="http://www.google.co.uk/url?sa=i&amp;rct=j&amp;q=&amp;esrc=s&amp;source=images&amp;cd=&amp;cad=rja&amp;uact=8&amp;ved=0CAcQjRxqFQoTCILMytqz1sgCFYVMFAod0LoOlQ&amp;url=http://artblart.com/tag/moholy-nagy-jealousy/&amp;psig=AFQjCNEIGgFwgGF-3b0nNoiPUEvvRwatPg&amp;ust=1445614390605363" TargetMode="External"/><Relationship Id="rId12" Type="http://schemas.openxmlformats.org/officeDocument/2006/relationships/hyperlink" Target="http://www.google.co.uk/url?sa=i&amp;rct=j&amp;q=&amp;esrc=s&amp;source=images&amp;cd=&amp;cad=rja&amp;uact=8&amp;ved=0CAcQjRxqFQoTCNWK6-u01sgCFcI7FAodahgGtA&amp;url=http://ffffound.com/image/4333a77b14cb2ab5293a0fdb6812a5643ec0eadb&amp;psig=AFQjCNE9N3JXrsgLMuIomeUiYszR6l3EpQ&amp;ust=1445614692120765" TargetMode="External"/><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82.jpeg"/><Relationship Id="rId11" Type="http://schemas.openxmlformats.org/officeDocument/2006/relationships/image" Target="../media/image85.jpeg"/><Relationship Id="rId5" Type="http://schemas.openxmlformats.org/officeDocument/2006/relationships/hyperlink" Target="http://www.google.co.uk/url?sa=i&amp;rct=j&amp;q=&amp;esrc=s&amp;source=images&amp;cd=&amp;cad=rja&amp;uact=8&amp;ved=&amp;url=http://www.photography-now.com/artist/laszlo-moholy-nagy&amp;psig=AFQjCNEIGgFwgGF-3b0nNoiPUEvvRwatPg&amp;ust=1445614390605363" TargetMode="External"/><Relationship Id="rId10" Type="http://schemas.openxmlformats.org/officeDocument/2006/relationships/hyperlink" Target="http://www.google.co.uk/url?sa=i&amp;rct=j&amp;q=&amp;esrc=s&amp;source=images&amp;cd=&amp;cad=rja&amp;uact=8&amp;ved=0CAcQjRxqFQoTCLie5dO01sgCFYTFFAodHmQOnw&amp;url=http://www.sauer-thompson.com/junkforcode/archives/2011/12/american-photog-22.html&amp;psig=AFQjCNE9N3JXrsgLMuIomeUiYszR6l3EpQ&amp;ust=1445614692120765" TargetMode="External"/><Relationship Id="rId4" Type="http://schemas.openxmlformats.org/officeDocument/2006/relationships/image" Target="../media/image81.jpeg"/><Relationship Id="rId9" Type="http://schemas.openxmlformats.org/officeDocument/2006/relationships/image" Target="../media/image84.jpeg"/></Relationships>
</file>

<file path=ppt/slides/_rels/slide39.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cad=rja&amp;uact=8&amp;ved=0CAcQjRw&amp;url=https://pleasurephoto.wordpress.com/tag/michael-wolf/&amp;ei=upKRVYPHLsL0UsLhueAD&amp;bvm=bv.96783405,d.d24&amp;psig=AFQjCNEXyy7t3UL7MtC0DsSmzO38KliJmw&amp;ust=1435689823854233" TargetMode="External"/><Relationship Id="rId3" Type="http://schemas.openxmlformats.org/officeDocument/2006/relationships/image" Target="../media/image75.jpeg"/><Relationship Id="rId7" Type="http://schemas.openxmlformats.org/officeDocument/2006/relationships/image" Target="../media/image8.jpeg"/><Relationship Id="rId2" Type="http://schemas.openxmlformats.org/officeDocument/2006/relationships/hyperlink" Target="http://www.google.co.uk/url?sa=i&amp;rct=j&amp;q=&amp;esrc=s&amp;source=images&amp;cd=&amp;cad=rja&amp;uact=8&amp;ved=0CAcQjRw&amp;url=http://www.christopheguye.com/artists/prix-pictet/selected-works/michael-wolf-architecture-of-density-20.html&amp;ei=f5KRVZCdPMT4UvaqgcAC&amp;bvm=bv.96783405,d.d24&amp;psig=AFQjCNEXyy7t3UL7MtC0DsSmzO38KliJmw&amp;ust=1435689823854233" TargetMode="External"/><Relationship Id="rId1" Type="http://schemas.openxmlformats.org/officeDocument/2006/relationships/slideLayout" Target="../slideLayouts/slideLayout7.xml"/><Relationship Id="rId6" Type="http://schemas.openxmlformats.org/officeDocument/2006/relationships/hyperlink" Target="http://www.google.co.uk/url?sa=i&amp;rct=j&amp;q=&amp;esrc=s&amp;source=images&amp;cd=&amp;cad=rja&amp;uact=8&amp;ved=0CAcQjRw&amp;url=http://www.metalocus.es/en/blog/%E2%80%98paris-abstract%E2%80%99-or-paris-roof-tops-michael-wolf&amp;ei=PZKRVby0EsbxUM6DgLgL&amp;bvm=bv.96783405,d.d24&amp;psig=AFQjCNEXyy7t3UL7MtC0DsSmzO38KliJmw&amp;ust=1435689823854233" TargetMode="External"/><Relationship Id="rId5" Type="http://schemas.openxmlformats.org/officeDocument/2006/relationships/image" Target="../media/image7.jpeg"/><Relationship Id="rId4" Type="http://schemas.openxmlformats.org/officeDocument/2006/relationships/hyperlink" Target="http://www.google.co.uk/url?sa=i&amp;rct=j&amp;q=&amp;esrc=s&amp;source=images&amp;cd=&amp;cad=rja&amp;uact=8&amp;ved=0CAcQjRw&amp;url=http://www.bau-xiphoto.com/dynamic/artist_photo.asp?ArtistID%3D280048%26CategoryID%3DTransparent%20City&amp;ei=DZKRVc3qEIn8Usyap7AL&amp;bvm=bv.96783405,d.d24&amp;psig=AFQjCNEXyy7t3UL7MtC0DsSmzO38KliJmw&amp;ust=1435689823854233" TargetMode="External"/><Relationship Id="rId9" Type="http://schemas.openxmlformats.org/officeDocument/2006/relationships/image" Target="../media/image76.jpeg"/></Relationships>
</file>

<file path=ppt/slides/_rels/slide4.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cad=rja&amp;uact=8&amp;ved=0CAcQjRw&amp;url=https://pleasurephoto.wordpress.com/tag/michael-wolf/&amp;ei=upKRVYPHLsL0UsLhueAD&amp;bvm=bv.96783405,d.d24&amp;psig=AFQjCNEXyy7t3UL7MtC0DsSmzO38KliJmw&amp;ust=1435689823854233" TargetMode="External"/><Relationship Id="rId3" Type="http://schemas.openxmlformats.org/officeDocument/2006/relationships/image" Target="../media/image7.jpeg"/><Relationship Id="rId7" Type="http://schemas.openxmlformats.org/officeDocument/2006/relationships/image" Target="../media/image9.jpeg"/><Relationship Id="rId2" Type="http://schemas.openxmlformats.org/officeDocument/2006/relationships/hyperlink" Target="http://www.google.co.uk/url?sa=i&amp;rct=j&amp;q=&amp;esrc=s&amp;source=images&amp;cd=&amp;cad=rja&amp;uact=8&amp;ved=0CAcQjRw&amp;url=http://www.bau-xiphoto.com/dynamic/artist_photo.asp?ArtistID%3D280048%26CategoryID%3DTransparent%20City&amp;ei=DZKRVc3qEIn8Usyap7AL&amp;bvm=bv.96783405,d.d24&amp;psig=AFQjCNEXyy7t3UL7MtC0DsSmzO38KliJmw&amp;ust=1435689823854233" TargetMode="External"/><Relationship Id="rId1" Type="http://schemas.openxmlformats.org/officeDocument/2006/relationships/slideLayout" Target="../slideLayouts/slideLayout2.xml"/><Relationship Id="rId6" Type="http://schemas.openxmlformats.org/officeDocument/2006/relationships/hyperlink" Target="http://www.google.co.uk/url?sa=i&amp;rct=j&amp;q=&amp;esrc=s&amp;source=images&amp;cd=&amp;cad=rja&amp;uact=8&amp;ved=0CAcQjRw&amp;url=http://www.christopheguye.com/artists/prix-pictet/selected-works/michael-wolf-architecture-of-density-20.html&amp;ei=f5KRVZCdPMT4UvaqgcAC&amp;bvm=bv.96783405,d.d24&amp;psig=AFQjCNEXyy7t3UL7MtC0DsSmzO38KliJmw&amp;ust=1435689823854233" TargetMode="External"/><Relationship Id="rId5" Type="http://schemas.openxmlformats.org/officeDocument/2006/relationships/image" Target="../media/image8.jpeg"/><Relationship Id="rId4" Type="http://schemas.openxmlformats.org/officeDocument/2006/relationships/hyperlink" Target="http://www.google.co.uk/url?sa=i&amp;rct=j&amp;q=&amp;esrc=s&amp;source=images&amp;cd=&amp;cad=rja&amp;uact=8&amp;ved=0CAcQjRw&amp;url=http://www.metalocus.es/en/blog/%E2%80%98paris-abstract%E2%80%99-or-paris-roof-tops-michael-wolf&amp;ei=PZKRVby0EsbxUM6DgLgL&amp;bvm=bv.96783405,d.d24&amp;psig=AFQjCNEXyy7t3UL7MtC0DsSmzO38KliJmw&amp;ust=1435689823854233" TargetMode="External"/><Relationship Id="rId9"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4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97.jpeg"/></Relationships>
</file>

<file path=ppt/slides/_rels/slide4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6.jpeg"/><Relationship Id="rId7" Type="http://schemas.openxmlformats.org/officeDocument/2006/relationships/image" Target="../media/image99.jpe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81.jpeg"/><Relationship Id="rId4" Type="http://schemas.openxmlformats.org/officeDocument/2006/relationships/image" Target="../media/image97.jpeg"/></Relationships>
</file>

<file path=ppt/slides/_rels/slide4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6.jpeg"/><Relationship Id="rId3" Type="http://schemas.openxmlformats.org/officeDocument/2006/relationships/image" Target="../media/image80.jpeg"/><Relationship Id="rId7" Type="http://schemas.openxmlformats.org/officeDocument/2006/relationships/hyperlink" Target="http://www.google.co.uk/url?sa=i&amp;rct=j&amp;q=&amp;esrc=s&amp;source=images&amp;cd=&amp;cad=rja&amp;uact=8&amp;ved=0CAcQjRxqFQoTCILMytqz1sgCFYVMFAod0LoOlQ&amp;url=http://artblart.com/tag/moholy-nagy-jealousy/&amp;psig=AFQjCNEIGgFwgGF-3b0nNoiPUEvvRwatPg&amp;ust=1445614390605363" TargetMode="External"/><Relationship Id="rId12" Type="http://schemas.openxmlformats.org/officeDocument/2006/relationships/hyperlink" Target="http://www.google.co.uk/url?sa=i&amp;rct=j&amp;q=&amp;esrc=s&amp;source=images&amp;cd=&amp;cad=rja&amp;uact=8&amp;ved=0CAcQjRxqFQoTCNWK6-u01sgCFcI7FAodahgGtA&amp;url=http://ffffound.com/image/4333a77b14cb2ab5293a0fdb6812a5643ec0eadb&amp;psig=AFQjCNE9N3JXrsgLMuIomeUiYszR6l3EpQ&amp;ust=1445614692120765" TargetMode="External"/><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82.jpeg"/><Relationship Id="rId11" Type="http://schemas.openxmlformats.org/officeDocument/2006/relationships/image" Target="../media/image85.jpeg"/><Relationship Id="rId5" Type="http://schemas.openxmlformats.org/officeDocument/2006/relationships/hyperlink" Target="http://www.google.co.uk/url?sa=i&amp;rct=j&amp;q=&amp;esrc=s&amp;source=images&amp;cd=&amp;cad=rja&amp;uact=8&amp;ved=&amp;url=http://www.photography-now.com/artist/laszlo-moholy-nagy&amp;psig=AFQjCNEIGgFwgGF-3b0nNoiPUEvvRwatPg&amp;ust=1445614390605363" TargetMode="External"/><Relationship Id="rId10" Type="http://schemas.openxmlformats.org/officeDocument/2006/relationships/hyperlink" Target="http://www.google.co.uk/url?sa=i&amp;rct=j&amp;q=&amp;esrc=s&amp;source=images&amp;cd=&amp;cad=rja&amp;uact=8&amp;ved=0CAcQjRxqFQoTCLie5dO01sgCFYTFFAodHmQOnw&amp;url=http://www.sauer-thompson.com/junkforcode/archives/2011/12/american-photog-22.html&amp;psig=AFQjCNE9N3JXrsgLMuIomeUiYszR6l3EpQ&amp;ust=1445614692120765" TargetMode="External"/><Relationship Id="rId4" Type="http://schemas.openxmlformats.org/officeDocument/2006/relationships/image" Target="../media/image81.jpeg"/><Relationship Id="rId9" Type="http://schemas.openxmlformats.org/officeDocument/2006/relationships/image" Target="../media/image84.jpeg"/></Relationships>
</file>

<file path=ppt/slides/_rels/slide49.xml.rels><?xml version="1.0" encoding="UTF-8" standalone="yes"?>
<Relationships xmlns="http://schemas.openxmlformats.org/package/2006/relationships"><Relationship Id="rId8" Type="http://schemas.openxmlformats.org/officeDocument/2006/relationships/hyperlink" Target="http://www.google.co.uk/url?sa=i&amp;rct=j&amp;q=&amp;esrc=s&amp;source=images&amp;cd=&amp;cad=rja&amp;uact=8&amp;ved=0CAcQjRw&amp;url=http://www.worldphoto.org/festivals-and-events/events/city-project-new-york-with-nick-turpin/&amp;ei=lZ-RVa-SNYe7UZf1oOgJ&amp;psig=AFQjCNE5PfEyqYuSxpRdvZy45O4m6SZtag&amp;ust=1435693331846906" TargetMode="External"/><Relationship Id="rId13" Type="http://schemas.openxmlformats.org/officeDocument/2006/relationships/image" Target="../media/image106.jpeg"/><Relationship Id="rId3" Type="http://schemas.openxmlformats.org/officeDocument/2006/relationships/image" Target="../media/image32.jpeg"/><Relationship Id="rId7" Type="http://schemas.openxmlformats.org/officeDocument/2006/relationships/image" Target="../media/image34.jpeg"/><Relationship Id="rId12" Type="http://schemas.openxmlformats.org/officeDocument/2006/relationships/hyperlink" Target="http://nickturpin.com/portfolio/street-photography/" TargetMode="External"/><Relationship Id="rId2" Type="http://schemas.openxmlformats.org/officeDocument/2006/relationships/hyperlink" Target="http://www.google.co.uk/url?sa=i&amp;rct=j&amp;q=&amp;esrc=s&amp;source=images&amp;cd=&amp;cad=rja&amp;uact=8&amp;ved=0CAcQjRw&amp;url=http://www.mattstuart.com/photographs/colour/02-TRAFALGAR-SQUARE&amp;ei=Xp6RVc6dH4b2UsX8qIgE&amp;bvm=bv.96783405,d.d24&amp;psig=AFQjCNFmjj6bmTAyRdQ_NlYjpa7RNC53XA&amp;ust=1435693018554450" TargetMode="External"/><Relationship Id="rId1" Type="http://schemas.openxmlformats.org/officeDocument/2006/relationships/slideLayout" Target="../slideLayouts/slideLayout7.xml"/><Relationship Id="rId6" Type="http://schemas.openxmlformats.org/officeDocument/2006/relationships/hyperlink" Target="http://www.google.co.uk/url?sa=i&amp;rct=j&amp;q=&amp;esrc=s&amp;source=images&amp;cd=&amp;cad=rja&amp;uact=8&amp;ved=0CAcQjRw&amp;url=http://moreintelligentlife.com/blog/melissa-goldstein/qa-matt-stuart-street-photographer&amp;ei=oZ6RVeyILon-UKa2gaAG&amp;bvm=bv.96783405,d.d24&amp;psig=AFQjCNFmjj6bmTAyRdQ_NlYjpa7RNC53XA&amp;ust=1435693018554450" TargetMode="External"/><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hyperlink" Target="http://www.google.co.uk/url?sa=i&amp;rct=j&amp;q=&amp;esrc=s&amp;source=images&amp;cd=&amp;cad=rja&amp;uact=8&amp;ved=0CAcQjRw&amp;url=http://www.oomska.co.uk/future-of-photography-qa-no-9-nick-turpin/&amp;ei=v5-RVYWEBoutU_-XrJAO&amp;psig=AFQjCNE5PfEyqYuSxpRdvZy45O4m6SZtag&amp;ust=1435693331846906" TargetMode="External"/><Relationship Id="rId4" Type="http://schemas.openxmlformats.org/officeDocument/2006/relationships/hyperlink" Target="https://www.google.co.uk/url?sa=i&amp;rct=j&amp;q=&amp;esrc=s&amp;source=images&amp;cd=&amp;cad=rja&amp;uact=8&amp;ved=0CAcQjRw&amp;url=https://richardwiseman.wordpress.com/2009/01/29/the-joy-of-twitter/&amp;ei=d56RVfXeJoHeU76Rn8AM&amp;bvm=bv.96783405,d.d24&amp;psig=AFQjCNFmjj6bmTAyRdQ_NlYjpa7RNC53XA&amp;ust=1435693018554450" TargetMode="External"/><Relationship Id="rId9" Type="http://schemas.openxmlformats.org/officeDocument/2006/relationships/image" Target="../media/image105.jpeg"/></Relationships>
</file>

<file path=ppt/slides/_rels/slide5.xml.rels><?xml version="1.0" encoding="UTF-8" standalone="yes"?>
<Relationships xmlns="http://schemas.openxmlformats.org/package/2006/relationships"><Relationship Id="rId8" Type="http://schemas.openxmlformats.org/officeDocument/2006/relationships/hyperlink" Target="http://www.google.co.uk/url?sa=i&amp;rct=j&amp;q=&amp;esrc=s&amp;source=images&amp;cd=&amp;cad=rja&amp;uact=8&amp;ved=0CAcQjRw&amp;url=http://www.pavlospavlidis.com/paul-strad.html&amp;ei=3ZWRVfekAsa8UbOJn0g&amp;bvm=bv.96783405,d.d24&amp;psig=AFQjCNFZ3UQQ7ZAbWXlniE3bbahq-TYmHQ&amp;ust=1435690806417619" TargetMode="External"/><Relationship Id="rId3" Type="http://schemas.openxmlformats.org/officeDocument/2006/relationships/image" Target="../media/image11.jpeg"/><Relationship Id="rId7" Type="http://schemas.openxmlformats.org/officeDocument/2006/relationships/image" Target="../media/image13.jpeg"/><Relationship Id="rId2" Type="http://schemas.openxmlformats.org/officeDocument/2006/relationships/hyperlink" Target="http://www.google.co.uk/url?sa=i&amp;rct=j&amp;q=&amp;esrc=s&amp;source=images&amp;cd=&amp;cad=rja&amp;uact=8&amp;ved=0CAcQjRw&amp;url=http://www.prixpictet.com/portfolios/growth-shortlist/vera-lutter/&amp;ei=2ZSRVaz5CYjYU6vio4gC&amp;bvm=bv.96783405,d.d24&amp;psig=AFQjCNFeX0k8u9On53C42RG_NCNyfO1CHw&amp;ust=1435690577138395" TargetMode="External"/><Relationship Id="rId1" Type="http://schemas.openxmlformats.org/officeDocument/2006/relationships/slideLayout" Target="../slideLayouts/slideLayout2.xml"/><Relationship Id="rId6" Type="http://schemas.openxmlformats.org/officeDocument/2006/relationships/hyperlink" Target="https://www.google.co.uk/url?sa=i&amp;rct=j&amp;q=&amp;esrc=s&amp;source=images&amp;cd=&amp;cad=rja&amp;uact=8&amp;ved=0CAcQjRw&amp;url=https://en.wikipedia.org/wiki/Paul_Strand&amp;ei=wJWRVZmyI8msU-fsjKAC&amp;bvm=bv.96783405,d.d24&amp;psig=AFQjCNFZ3UQQ7ZAbWXlniE3bbahq-TYmHQ&amp;ust=1435690806417619" TargetMode="External"/><Relationship Id="rId5" Type="http://schemas.openxmlformats.org/officeDocument/2006/relationships/image" Target="../media/image12.jpeg"/><Relationship Id="rId4" Type="http://schemas.openxmlformats.org/officeDocument/2006/relationships/hyperlink" Target="http://www.google.co.uk/url?sa=i&amp;rct=j&amp;q=&amp;esrc=s&amp;source=images&amp;cd=&amp;cad=rja&amp;uact=8&amp;ved=0CAcQjRw&amp;url=http://grupaok.tumblr.com/post/26073853995/bildwerk-vera-lutter-house-erie-basin-red&amp;ei=C5WRVYakIIHuUtzwmugK&amp;bvm=bv.96783405,d.d24&amp;psig=AFQjCNFeX0k8u9On53C42RG_NCNyfO1CHw&amp;ust=1435690577138395" TargetMode="External"/><Relationship Id="rId9" Type="http://schemas.openxmlformats.org/officeDocument/2006/relationships/image" Target="../media/image14.jpeg"/></Relationships>
</file>

<file path=ppt/slides/_rels/slide50.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cad=rja&amp;uact=8&amp;ved=0CAcQjRw&amp;url=https://pleasurephoto.wordpress.com/tag/michael-wolf/&amp;ei=upKRVYPHLsL0UsLhueAD&amp;bvm=bv.96783405,d.d24&amp;psig=AFQjCNEXyy7t3UL7MtC0DsSmzO38KliJmw&amp;ust=1435689823854233" TargetMode="External"/><Relationship Id="rId13" Type="http://schemas.openxmlformats.org/officeDocument/2006/relationships/hyperlink" Target="http://www.google.co.uk/url?sa=i&amp;rct=j&amp;q=&amp;esrc=s&amp;source=images&amp;cd=&amp;cad=rja&amp;uact=8&amp;ved=&amp;url=http://www.photography-now.com/artist/laszlo-moholy-nagy&amp;psig=AFQjCNEIGgFwgGF-3b0nNoiPUEvvRwatPg&amp;ust=1445614390605363" TargetMode="External"/><Relationship Id="rId3" Type="http://schemas.openxmlformats.org/officeDocument/2006/relationships/image" Target="../media/image72.jpeg"/><Relationship Id="rId7" Type="http://schemas.openxmlformats.org/officeDocument/2006/relationships/image" Target="../media/image73.jpeg"/><Relationship Id="rId12" Type="http://schemas.openxmlformats.org/officeDocument/2006/relationships/image" Target="../media/image109.jpeg"/><Relationship Id="rId2" Type="http://schemas.openxmlformats.org/officeDocument/2006/relationships/hyperlink" Target="http://www.google.co.uk/url?sa=i&amp;rct=j&amp;q=&amp;esrc=s&amp;source=images&amp;cd=&amp;cad=rja&amp;uact=8&amp;ved=0CAcQjRw&amp;url=http://www.christopheguye.com/artists/prix-pictet/selected-works/michael-wolf-architecture-of-density-20.html&amp;ei=f5KRVZCdPMT4UvaqgcAC&amp;bvm=bv.96783405,d.d24&amp;psig=AFQjCNEXyy7t3UL7MtC0DsSmzO38KliJmw&amp;ust=1435689823854233" TargetMode="External"/><Relationship Id="rId1" Type="http://schemas.openxmlformats.org/officeDocument/2006/relationships/slideLayout" Target="../slideLayouts/slideLayout7.xml"/><Relationship Id="rId6" Type="http://schemas.openxmlformats.org/officeDocument/2006/relationships/hyperlink" Target="http://www.google.co.uk/url?sa=i&amp;rct=j&amp;q=&amp;esrc=s&amp;source=images&amp;cd=&amp;cad=rja&amp;uact=8&amp;ved=0CAcQjRw&amp;url=http://www.metalocus.es/en/blog/%E2%80%98paris-abstract%E2%80%99-or-paris-roof-tops-michael-wolf&amp;ei=PZKRVby0EsbxUM6DgLgL&amp;bvm=bv.96783405,d.d24&amp;psig=AFQjCNEXyy7t3UL7MtC0DsSmzO38KliJmw&amp;ust=1435689823854233" TargetMode="External"/><Relationship Id="rId11" Type="http://schemas.openxmlformats.org/officeDocument/2006/relationships/image" Target="../media/image108.jpeg"/><Relationship Id="rId5" Type="http://schemas.openxmlformats.org/officeDocument/2006/relationships/image" Target="../media/image7.jpeg"/><Relationship Id="rId10" Type="http://schemas.openxmlformats.org/officeDocument/2006/relationships/image" Target="../media/image107.jpeg"/><Relationship Id="rId4" Type="http://schemas.openxmlformats.org/officeDocument/2006/relationships/hyperlink" Target="http://www.google.co.uk/url?sa=i&amp;rct=j&amp;q=&amp;esrc=s&amp;source=images&amp;cd=&amp;cad=rja&amp;uact=8&amp;ved=0CAcQjRw&amp;url=http://www.bau-xiphoto.com/dynamic/artist_photo.asp?ArtistID%3D280048%26CategoryID%3DTransparent%20City&amp;ei=DZKRVc3qEIn8Usyap7AL&amp;bvm=bv.96783405,d.d24&amp;psig=AFQjCNEXyy7t3UL7MtC0DsSmzO38KliJmw&amp;ust=1435689823854233" TargetMode="External"/><Relationship Id="rId9" Type="http://schemas.openxmlformats.org/officeDocument/2006/relationships/image" Target="../media/image74.jpeg"/><Relationship Id="rId14" Type="http://schemas.openxmlformats.org/officeDocument/2006/relationships/image" Target="../media/image82.jpeg"/></Relationships>
</file>

<file path=ppt/slides/_rels/slide51.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cad=rja&amp;uact=8&amp;ved=0CAcQjRw&amp;url=https://antonisiaschroder.wordpress.com/2011/11/12/francis-alys-sleepers/&amp;ei=rpmRVfutKsnxUKG4uagM&amp;bvm=bv.96783405,d.d24&amp;psig=AFQjCNHq7UvaM5PTEuIn2-8rcQmy_axyWw&amp;ust=1435691815254676" TargetMode="External"/><Relationship Id="rId13" Type="http://schemas.openxmlformats.org/officeDocument/2006/relationships/image" Target="../media/image110.jpeg"/><Relationship Id="rId3" Type="http://schemas.openxmlformats.org/officeDocument/2006/relationships/image" Target="../media/image22.jpeg"/><Relationship Id="rId7" Type="http://schemas.openxmlformats.org/officeDocument/2006/relationships/image" Target="../media/image25.jpeg"/><Relationship Id="rId12" Type="http://schemas.openxmlformats.org/officeDocument/2006/relationships/hyperlink" Target="http://www.google.co.uk/url?sa=i&amp;rct=j&amp;q=&amp;esrc=s&amp;source=images&amp;cd=&amp;cad=rja&amp;uact=8&amp;ved=0CAcQjRw&amp;url=http://www.pavlospavlidis.com/paul-strad.html&amp;ei=3ZWRVfekAsa8UbOJn0g&amp;bvm=bv.96783405,d.d24&amp;psig=AFQjCNFZ3UQQ7ZAbWXlniE3bbahq-TYmHQ&amp;ust=1435690806417619" TargetMode="External"/><Relationship Id="rId2" Type="http://schemas.openxmlformats.org/officeDocument/2006/relationships/hyperlink" Target="http://www.google.co.uk/url?sa=i&amp;rct=j&amp;q=&amp;esrc=s&amp;source=images&amp;cd=&amp;cad=rja&amp;uact=8&amp;ved=0CAcQjRw&amp;url=http://www.wkv-stuttgart.de/en/press/2014/pressebilder-2014/something/&amp;ei=dZeRVbfxGMzwUqnSj0g&amp;bvm=bv.96783405,d.d24&amp;psig=AFQjCNF-Mpr9lqYYrS5wCplxUp138vN-Xg&amp;ust=1435691195307260" TargetMode="External"/><Relationship Id="rId1" Type="http://schemas.openxmlformats.org/officeDocument/2006/relationships/slideLayout" Target="../slideLayouts/slideLayout7.xml"/><Relationship Id="rId6" Type="http://schemas.openxmlformats.org/officeDocument/2006/relationships/hyperlink" Target="http://www.google.co.uk/url?sa=i&amp;rct=j&amp;q=&amp;esrc=s&amp;source=images&amp;cd=&amp;cad=rja&amp;uact=8&amp;ved=0CAcQjRw&amp;url=http://www.hoodedutilitarian.com/2011/04/i-quite-like-art-photography/&amp;ei=FJmRVbTZIILWU4_Ig8gD&amp;bvm=bv.96783405,d.d24&amp;psig=AFQjCNF-Mpr9lqYYrS5wCplxUp138vN-Xg&amp;ust=1435691195307260" TargetMode="External"/><Relationship Id="rId11" Type="http://schemas.openxmlformats.org/officeDocument/2006/relationships/image" Target="../media/image13.jpeg"/><Relationship Id="rId5" Type="http://schemas.openxmlformats.org/officeDocument/2006/relationships/image" Target="../media/image24.jpeg"/><Relationship Id="rId15" Type="http://schemas.openxmlformats.org/officeDocument/2006/relationships/image" Target="../media/image112.jpeg"/><Relationship Id="rId10" Type="http://schemas.openxmlformats.org/officeDocument/2006/relationships/hyperlink" Target="https://www.google.co.uk/url?sa=i&amp;rct=j&amp;q=&amp;esrc=s&amp;source=images&amp;cd=&amp;cad=rja&amp;uact=8&amp;ved=0CAcQjRw&amp;url=https://en.wikipedia.org/wiki/Paul_Strand&amp;ei=wJWRVZmyI8msU-fsjKAC&amp;bvm=bv.96783405,d.d24&amp;psig=AFQjCNFZ3UQQ7ZAbWXlniE3bbahq-TYmHQ&amp;ust=1435690806417619" TargetMode="External"/><Relationship Id="rId4" Type="http://schemas.openxmlformats.org/officeDocument/2006/relationships/hyperlink" Target="http://www.google.co.uk/url?sa=i&amp;rct=j&amp;q=&amp;esrc=s&amp;source=images&amp;cd=&amp;cad=rja&amp;uact=8&amp;ved=0CAcQjRw&amp;url=http://www.artandsignature.com/wohin-wien-oktober-2014/&amp;ei=FJmRVbTZIILWU4_Ig8gD&amp;bvm=bv.96783405,d.d24&amp;psig=AFQjCNF-Mpr9lqYYrS5wCplxUp138vN-Xg&amp;ust=1435691195307260" TargetMode="External"/><Relationship Id="rId9" Type="http://schemas.openxmlformats.org/officeDocument/2006/relationships/image" Target="../media/image26.jpeg"/><Relationship Id="rId14" Type="http://schemas.openxmlformats.org/officeDocument/2006/relationships/image" Target="../media/image111.jpeg"/></Relationships>
</file>

<file path=ppt/slides/_rels/slide52.xml.rels><?xml version="1.0" encoding="UTF-8" standalone="yes"?>
<Relationships xmlns="http://schemas.openxmlformats.org/package/2006/relationships"><Relationship Id="rId8" Type="http://schemas.openxmlformats.org/officeDocument/2006/relationships/image" Target="../media/image115.jpeg"/><Relationship Id="rId13" Type="http://schemas.openxmlformats.org/officeDocument/2006/relationships/hyperlink" Target="https://www.google.co.uk/url?sa=i&amp;rct=j&amp;q=&amp;esrc=s&amp;source=images&amp;cd=&amp;cad=rja&amp;uact=8&amp;ved=0ahUKEwjD28fcherPAhVFOxoKHeOfBnUQjRwIBw&amp;url=https://www.pinterest.com/ninaestherpalme/gerhard-richter/&amp;bvm=bv.136499718,d.ZGg&amp;psig=AFQjCNGu8ikMMx_Nfbm4-941dvB44BXwzQ&amp;ust=1477075549485258" TargetMode="External"/><Relationship Id="rId3" Type="http://schemas.openxmlformats.org/officeDocument/2006/relationships/hyperlink" Target="http://www.google.co.uk/url?sa=i&amp;rct=j&amp;q=&amp;esrc=s&amp;source=images&amp;cd=&amp;cad=rja&amp;uact=8&amp;ved=0ahUKEwjuy_PvgOrPAhXIhRoKHS9CAooQjRwIBw&amp;url=http://departmentart.co.uk/2009/09/david-hepher/&amp;psig=AFQjCNEFVIglsBOmCSZ3EBAyTVcysjRqwQ&amp;ust=1477074188922083" TargetMode="External"/><Relationship Id="rId7" Type="http://schemas.openxmlformats.org/officeDocument/2006/relationships/hyperlink" Target="http://www.google.co.uk/url?sa=i&amp;rct=j&amp;q=&amp;esrc=s&amp;source=images&amp;cd=&amp;cad=rja&amp;uact=8&amp;ved=0ahUKEwjuy_PvgOrPAhXIhRoKHS9CAooQjRwIBw&amp;url=http://www.crabwise.co.uk/home/category/painting/2&amp;psig=AFQjCNEFVIglsBOmCSZ3EBAyTVcysjRqwQ&amp;ust=1477074188922083" TargetMode="External"/><Relationship Id="rId12" Type="http://schemas.openxmlformats.org/officeDocument/2006/relationships/image" Target="../media/image117.jpeg"/><Relationship Id="rId2" Type="http://schemas.openxmlformats.org/officeDocument/2006/relationships/hyperlink" Target="https://www.google.co.uk/url?sa=i&amp;rct=j&amp;q=&amp;esrc=s&amp;source=images&amp;cd=&amp;cad=rja&amp;uact=8&amp;ved=0ahUKEwiq8JWxgOrPAhXKlxoKHU89AJAQjRwIBw&amp;url=https://www.theguardian.com/cities/gallery/2015/jan/09/david-hepher-landscape-artist-obsessed-london-tower-blocks-in-pictures&amp;psig=AFQjCNEFVIglsBOmCSZ3EBAyTVcysjRqwQ&amp;ust=1477074188922083" TargetMode="External"/><Relationship Id="rId1" Type="http://schemas.openxmlformats.org/officeDocument/2006/relationships/slideLayout" Target="../slideLayouts/slideLayout7.xml"/><Relationship Id="rId6" Type="http://schemas.openxmlformats.org/officeDocument/2006/relationships/image" Target="../media/image114.jpeg"/><Relationship Id="rId11" Type="http://schemas.openxmlformats.org/officeDocument/2006/relationships/hyperlink" Target="https://www.google.co.uk/url?sa=i&amp;rct=j&amp;q=&amp;esrc=s&amp;source=images&amp;cd=&amp;cad=rja&amp;uact=8&amp;ved=0ahUKEwiDmezLherPAhUFXhoKHUdvD4wQjRwIBw&amp;url=https://artblart.com/2009/03/12/overpainted-photographs-exhibition-by-gerhard-richter-at-centre-de-la-photographie-geneva/&amp;bvm=bv.136499718,d.ZGg&amp;psig=AFQjCNGu8ikMMx_Nfbm4-941dvB44BXwzQ&amp;ust=1477075549485258" TargetMode="External"/><Relationship Id="rId5" Type="http://schemas.openxmlformats.org/officeDocument/2006/relationships/hyperlink" Target="http://www.google.co.uk/url?sa=i&amp;rct=j&amp;q=&amp;esrc=s&amp;source=images&amp;cd=&amp;cad=rja&amp;uact=8&amp;ved=0ahUKEwjuy_PvgOrPAhXIhRoKHS9CAooQjRwIBw&amp;url=http://www.flowersgallery.com/exhibitions/view/david-hepher-recent-paintings&amp;psig=AFQjCNEFVIglsBOmCSZ3EBAyTVcysjRqwQ&amp;ust=1477074188922083" TargetMode="External"/><Relationship Id="rId10" Type="http://schemas.openxmlformats.org/officeDocument/2006/relationships/image" Target="../media/image116.jpeg"/><Relationship Id="rId4" Type="http://schemas.openxmlformats.org/officeDocument/2006/relationships/image" Target="../media/image113.jpeg"/><Relationship Id="rId9" Type="http://schemas.openxmlformats.org/officeDocument/2006/relationships/hyperlink" Target="http://www.google.co.uk/url?sa=i&amp;rct=j&amp;q=&amp;esrc=s&amp;source=images&amp;cd=&amp;cad=rja&amp;uact=8&amp;ved=0ahUKEwjskNzAherPAhUFtxoKHTMwA_wQjRwIBw&amp;url=http://ndlr.eu/overpainted-photographs/&amp;bvm=bv.136499718,d.ZGg&amp;psig=AFQjCNGu8ikMMx_Nfbm4-941dvB44BXwzQ&amp;ust=1477075549485258" TargetMode="External"/><Relationship Id="rId14" Type="http://schemas.openxmlformats.org/officeDocument/2006/relationships/image" Target="../media/image118.jpeg"/></Relationships>
</file>

<file path=ppt/slides/_rels/slide53.xml.rels><?xml version="1.0" encoding="UTF-8" standalone="yes"?>
<Relationships xmlns="http://schemas.openxmlformats.org/package/2006/relationships"><Relationship Id="rId8" Type="http://schemas.openxmlformats.org/officeDocument/2006/relationships/hyperlink" Target="http://www.google.co.uk/url?sa=i&amp;rct=j&amp;q=&amp;esrc=s&amp;source=images&amp;cd=&amp;cad=rja&amp;uact=8&amp;ved=0CAcQjRxqFQoTCLPonMa1s8gCFYJVFAod8uYA8A&amp;url=http://now-here-this.timeout.com/2015/05/21/snap-happy-photo-london-comes-to-somerset-house/&amp;bvm=bv.104615367,d.bGQ&amp;psig=AFQjCNHygNVJ98VHS3R9u2Op87UkUcO00w&amp;ust=1444412329529185" TargetMode="External"/><Relationship Id="rId3" Type="http://schemas.openxmlformats.org/officeDocument/2006/relationships/image" Target="../media/image119.jpeg"/><Relationship Id="rId7" Type="http://schemas.openxmlformats.org/officeDocument/2006/relationships/image" Target="../media/image121.jpeg"/><Relationship Id="rId2" Type="http://schemas.openxmlformats.org/officeDocument/2006/relationships/hyperlink" Target="http://www.google.co.uk/url?sa=i&amp;rct=j&amp;q=&amp;esrc=s&amp;source=images&amp;cd=&amp;cad=rja&amp;uact=8&amp;ved=0CAcQjRxqFQoTCMCl1O-0s8gCFcO-FAodd-cPaA&amp;url=http://www.adme.ru/zhizn-nostalgiya/samye-dorogie-sovetskie-fotografii-514205/&amp;psig=AFQjCNGirbToCFM6T2qVH6rQPsy0qT6CcQ&amp;ust=1444412158609107" TargetMode="External"/><Relationship Id="rId1" Type="http://schemas.openxmlformats.org/officeDocument/2006/relationships/slideLayout" Target="../slideLayouts/slideLayout7.xml"/><Relationship Id="rId6" Type="http://schemas.openxmlformats.org/officeDocument/2006/relationships/hyperlink" Target="http://www.google.co.uk/url?sa=i&amp;rct=j&amp;q=&amp;esrc=s&amp;source=images&amp;cd=&amp;cad=rja&amp;uact=8&amp;ved=0CAcQjRxqFQoTCMCl1O-0s8gCFcO-FAodd-cPaA&amp;url=http://www.alexeytitarenko.com/city12.html&amp;psig=AFQjCNGirbToCFM6T2qVH6rQPsy0qT6CcQ&amp;ust=1444412158609107" TargetMode="External"/><Relationship Id="rId5" Type="http://schemas.openxmlformats.org/officeDocument/2006/relationships/image" Target="../media/image120.jpeg"/><Relationship Id="rId4" Type="http://schemas.openxmlformats.org/officeDocument/2006/relationships/hyperlink" Target="http://www.google.co.uk/url?sa=i&amp;rct=j&amp;q=&amp;esrc=s&amp;source=images&amp;cd=&amp;cad=rja&amp;uact=8&amp;ved=0CAcQjRxqFQoTCMCl1O-0s8gCFcO-FAodd-cPaA&amp;url=http://ny-photography-diary.com/essay-alexey-titarenko-st-petersburg-by-rebecca-robertson/&amp;psig=AFQjCNGirbToCFM6T2qVH6rQPsy0qT6CcQ&amp;ust=1444412158609107" TargetMode="External"/><Relationship Id="rId9" Type="http://schemas.openxmlformats.org/officeDocument/2006/relationships/image" Target="../media/image12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www.google.co.uk/url?sa=i&amp;rct=j&amp;q=&amp;esrc=s&amp;source=images&amp;cd=&amp;cad=rja&amp;uact=8&amp;ved=0CAcQjRw&amp;url=http://beanstories.co.uk/2013/07/24/run/&amp;ei=kpuRVZqGM8f9UrzgtQg&amp;bvm=bv.96783405,d.d24&amp;psig=AFQjCNFPnsUlWVuIzILAv0S4bt51Uf82qQ&amp;ust=1435692177191244" TargetMode="External"/><Relationship Id="rId13"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7.jpeg"/><Relationship Id="rId12" Type="http://schemas.openxmlformats.org/officeDocument/2006/relationships/hyperlink" Target="http://www.google.co.uk/url?sa=i&amp;rct=j&amp;q=&amp;esrc=s&amp;source=images&amp;cd=&amp;cad=rja&amp;uact=8&amp;ved=0CAcQjRw&amp;url=http://nunocanha.deviantart.com/journal/Jeff-Mermelstein-344860232&amp;ei=2ZuRVajjGoGfUMnbgegJ&amp;bvm=bv.96783405,d.d24&amp;psig=AFQjCNFPnsUlWVuIzILAv0S4bt51Uf82qQ&amp;ust=1435692177191244" TargetMode="External"/><Relationship Id="rId2" Type="http://schemas.openxmlformats.org/officeDocument/2006/relationships/hyperlink" Target="http://www.sfmoma.org/explore/collection/artwork/140925" TargetMode="External"/><Relationship Id="rId1" Type="http://schemas.openxmlformats.org/officeDocument/2006/relationships/slideLayout" Target="../slideLayouts/slideLayout2.xml"/><Relationship Id="rId6" Type="http://schemas.openxmlformats.org/officeDocument/2006/relationships/hyperlink" Target="http://wake-up-now.blogspot.com/2010/10/life-through-window.html" TargetMode="External"/><Relationship Id="rId11" Type="http://schemas.openxmlformats.org/officeDocument/2006/relationships/image" Target="../media/image19.jpeg"/><Relationship Id="rId5" Type="http://schemas.openxmlformats.org/officeDocument/2006/relationships/image" Target="../media/image16.jpeg"/><Relationship Id="rId10" Type="http://schemas.openxmlformats.org/officeDocument/2006/relationships/hyperlink" Target="http://www.google.co.uk/url?sa=i&amp;rct=j&amp;q=&amp;esrc=s&amp;source=images&amp;cd=&amp;cad=rja&amp;uact=8&amp;ved=0CAcQjRw&amp;url=http://www.powerhousebooks.com/books/twirlrun/&amp;ei=upuRVe7nKoG-UJqMg5AL&amp;bvm=bv.96783405,d.d24&amp;psig=AFQjCNFPnsUlWVuIzILAv0S4bt51Uf82qQ&amp;ust=1435692177191244" TargetMode="External"/><Relationship Id="rId4" Type="http://schemas.openxmlformats.org/officeDocument/2006/relationships/hyperlink" Target="https://www.google.co.uk/url?sa=i&amp;rct=j&amp;q=&amp;esrc=s&amp;source=images&amp;cd=&amp;cad=rja&amp;uact=8&amp;ved=0CAcQjRw&amp;url=https://glasgowruckus.wordpress.com/tag/brighton-photo-biennial/&amp;ei=xJORVcOoH4blUsr6gaAC&amp;bvm=bv.96783405,d.d24&amp;psig=AFQjCNFu9JVnVAnHi6iKHA1TwdHtV30A4Q&amp;ust=1435690229342258" TargetMode="External"/><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hyperlink" Target="http://www.google.co.uk/url?sa=i&amp;rct=j&amp;q=&amp;esrc=s&amp;source=images&amp;cd=&amp;cad=rja&amp;uact=8&amp;ved=0CAcQjRw&amp;url=http://www.artandsignature.com/wohin-wien-oktober-2014/&amp;ei=FJmRVbTZIILWU4_Ig8gD&amp;bvm=bv.96783405,d.d24&amp;psig=AFQjCNF-Mpr9lqYYrS5wCplxUp138vN-Xg&amp;ust=1435691195307260" TargetMode="External"/><Relationship Id="rId13"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3.jpeg"/><Relationship Id="rId12" Type="http://schemas.openxmlformats.org/officeDocument/2006/relationships/hyperlink" Target="https://www.google.co.uk/url?sa=i&amp;rct=j&amp;q=&amp;esrc=s&amp;source=images&amp;cd=&amp;cad=rja&amp;uact=8&amp;ved=0CAcQjRw&amp;url=https://antonisiaschroder.wordpress.com/2011/11/12/francis-alys-sleepers/&amp;ei=rpmRVfutKsnxUKG4uagM&amp;bvm=bv.96783405,d.d24&amp;psig=AFQjCNHq7UvaM5PTEuIn2-8rcQmy_axyWw&amp;ust=1435691815254676" TargetMode="External"/><Relationship Id="rId2" Type="http://schemas.openxmlformats.org/officeDocument/2006/relationships/hyperlink" Target="http://www.google.co.uk/url?sa=i&amp;rct=j&amp;q=&amp;esrc=s&amp;source=images&amp;cd=&amp;cad=rja&amp;uact=8&amp;ved=0CAcQjRw&amp;url=http://www.sammlung-goetz.de/de/Ausstellungen/Archiv/2012-2013/Schichtwechsel.htm&amp;ei=dZeRVbfxGMzwUqnSj0g&amp;bvm=bv.96783405,d.d24&amp;psig=AFQjCNF-Mpr9lqYYrS5wCplxUp138vN-Xg&amp;ust=1435691195307260" TargetMode="External"/><Relationship Id="rId1" Type="http://schemas.openxmlformats.org/officeDocument/2006/relationships/slideLayout" Target="../slideLayouts/slideLayout2.xml"/><Relationship Id="rId6" Type="http://schemas.openxmlformats.org/officeDocument/2006/relationships/hyperlink" Target="http://www.google.co.uk/url?sa=i&amp;rct=j&amp;q=&amp;esrc=s&amp;source=images&amp;cd=&amp;cad=rja&amp;uact=8&amp;ved=0CAcQjRw&amp;url=http://www.blogs.erg.be/art2/?p%3D2725&amp;ei=FJmRVbTZIILWU4_Ig8gD&amp;bvm=bv.96783405,d.d24&amp;psig=AFQjCNF-Mpr9lqYYrS5wCplxUp138vN-Xg&amp;ust=1435691195307260" TargetMode="External"/><Relationship Id="rId11" Type="http://schemas.openxmlformats.org/officeDocument/2006/relationships/image" Target="../media/image25.jpeg"/><Relationship Id="rId5" Type="http://schemas.openxmlformats.org/officeDocument/2006/relationships/image" Target="../media/image22.jpeg"/><Relationship Id="rId10" Type="http://schemas.openxmlformats.org/officeDocument/2006/relationships/hyperlink" Target="http://www.google.co.uk/url?sa=i&amp;rct=j&amp;q=&amp;esrc=s&amp;source=images&amp;cd=&amp;cad=rja&amp;uact=8&amp;ved=0CAcQjRw&amp;url=http://www.hoodedutilitarian.com/2011/04/i-quite-like-art-photography/&amp;ei=FJmRVbTZIILWU4_Ig8gD&amp;bvm=bv.96783405,d.d24&amp;psig=AFQjCNF-Mpr9lqYYrS5wCplxUp138vN-Xg&amp;ust=1435691195307260" TargetMode="External"/><Relationship Id="rId4" Type="http://schemas.openxmlformats.org/officeDocument/2006/relationships/hyperlink" Target="http://www.google.co.uk/url?sa=i&amp;rct=j&amp;q=&amp;esrc=s&amp;source=images&amp;cd=&amp;cad=rja&amp;uact=8&amp;ved=0CAcQjRw&amp;url=http://www.wkv-stuttgart.de/en/press/2014/pressebilder-2014/something/&amp;ei=dZeRVbfxGMzwUqnSj0g&amp;bvm=bv.96783405,d.d24&amp;psig=AFQjCNF-Mpr9lqYYrS5wCplxUp138vN-Xg&amp;ust=1435691195307260" TargetMode="External"/><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google.co.uk/url?sa=i&amp;rct=j&amp;q=&amp;esrc=s&amp;source=images&amp;cd=&amp;cad=rja&amp;uact=8&amp;ved=0CAcQjRw&amp;url=http://www.anothermag.com/art-photography/4045/hans-eijkelboom-on-photography-for-aliens&amp;ei=YJyRVaLQGsn8UrX5g5AO&amp;bvm=bv.96783405,d.d24&amp;psig=AFQjCNExULVB6Op7z39O8Owx0DpnzhhW4w&amp;ust=1435692488876937" TargetMode="Externa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hyperlink" Target="https://www.google.co.uk/url?sa=i&amp;rct=j&amp;q=&amp;esrc=s&amp;source=images&amp;cd=&amp;cad=rja&amp;uact=8&amp;ved=0CAcQjRw&amp;url=https://www.jornaldafotografia.com.br/noticias/galeria-fotospot-lanca-serie-photo-note-de-hans-eijkelboom-brasil/&amp;ei=lZyRVdqeD8bxUvGugrgM&amp;bvm=bv.96783405,d.d24&amp;psig=AFQjCNExULVB6Op7z39O8Owx0DpnzhhW4w&amp;ust=143569248887693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13800" dirty="0" smtClean="0">
                <a:latin typeface="Aharoni" panose="02010803020104030203" pitchFamily="2" charset="-79"/>
                <a:cs typeface="Aharoni" panose="02010803020104030203" pitchFamily="2" charset="-79"/>
              </a:rPr>
              <a:t>URBAN</a:t>
            </a:r>
            <a:endParaRPr lang="en-GB" sz="138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6388760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284984"/>
            <a:ext cx="8229600" cy="1143000"/>
          </a:xfrm>
        </p:spPr>
        <p:txBody>
          <a:bodyPr>
            <a:normAutofit fontScale="90000"/>
          </a:bodyPr>
          <a:lstStyle/>
          <a:p>
            <a:r>
              <a:rPr lang="en-GB" dirty="0" smtClean="0">
                <a:latin typeface="Aharoni" panose="02010803020104030203" pitchFamily="2" charset="-79"/>
                <a:cs typeface="Aharoni" panose="02010803020104030203" pitchFamily="2" charset="-79"/>
              </a:rPr>
              <a:t>What do these images have in common?</a:t>
            </a:r>
            <a:br>
              <a:rPr lang="en-GB" dirty="0" smtClean="0">
                <a:latin typeface="Aharoni" panose="02010803020104030203" pitchFamily="2" charset="-79"/>
                <a:cs typeface="Aharoni" panose="02010803020104030203" pitchFamily="2" charset="-79"/>
              </a:rPr>
            </a:br>
            <a:r>
              <a:rPr lang="en-GB" dirty="0">
                <a:latin typeface="Aharoni" panose="02010803020104030203" pitchFamily="2" charset="-79"/>
                <a:cs typeface="Aharoni" panose="02010803020104030203" pitchFamily="2" charset="-79"/>
              </a:rPr>
              <a:t/>
            </a:r>
            <a:br>
              <a:rPr lang="en-GB" dirty="0">
                <a:latin typeface="Aharoni" panose="02010803020104030203" pitchFamily="2" charset="-79"/>
                <a:cs typeface="Aharoni" panose="02010803020104030203" pitchFamily="2" charset="-79"/>
              </a:rPr>
            </a:br>
            <a:r>
              <a:rPr lang="en-GB" dirty="0" smtClean="0">
                <a:latin typeface="Aharoni" panose="02010803020104030203" pitchFamily="2" charset="-79"/>
                <a:cs typeface="Aharoni" panose="02010803020104030203" pitchFamily="2" charset="-79"/>
              </a:rPr>
              <a:t>As a group of photos how would you describe them?</a:t>
            </a:r>
            <a:br>
              <a:rPr lang="en-GB" dirty="0" smtClean="0">
                <a:latin typeface="Aharoni" panose="02010803020104030203" pitchFamily="2" charset="-79"/>
                <a:cs typeface="Aharoni" panose="02010803020104030203" pitchFamily="2" charset="-79"/>
              </a:rPr>
            </a:br>
            <a:r>
              <a:rPr lang="en-GB" dirty="0">
                <a:latin typeface="Aharoni" panose="02010803020104030203" pitchFamily="2" charset="-79"/>
                <a:cs typeface="Aharoni" panose="02010803020104030203" pitchFamily="2" charset="-79"/>
              </a:rPr>
              <a:t/>
            </a:r>
            <a:br>
              <a:rPr lang="en-GB" dirty="0">
                <a:latin typeface="Aharoni" panose="02010803020104030203" pitchFamily="2" charset="-79"/>
                <a:cs typeface="Aharoni" panose="02010803020104030203" pitchFamily="2" charset="-79"/>
              </a:rPr>
            </a:br>
            <a:endParaRPr lang="en-GB"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5538867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7170" name="Picture 2" descr="http://a5.format-assets.com/image/private/s--vB7kiMBz--/c_limit,g_center,h_550,w_65535/a_auto,fl_keep_iptc.progressive,q_95/74457-4714999-_NJ23725_ps_nt4_srgb_cnvs_08_no_key.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626" y="132722"/>
            <a:ext cx="3279895" cy="219590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fotojatka.cz/images/2012/autori/jorgensen/01.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50" y="2351257"/>
            <a:ext cx="3340371" cy="226338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c1.staticflickr.com/7/6051/6431943421_0178b6e797_b.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65606" y="4672265"/>
            <a:ext cx="3340371" cy="22212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453" y="5085184"/>
            <a:ext cx="2304256" cy="369332"/>
          </a:xfrm>
          <a:prstGeom prst="rect">
            <a:avLst/>
          </a:prstGeom>
          <a:noFill/>
        </p:spPr>
        <p:txBody>
          <a:bodyPr wrap="square" rtlCol="0">
            <a:spAutoFit/>
          </a:bodyPr>
          <a:lstStyle/>
          <a:p>
            <a:r>
              <a:rPr lang="en-GB" dirty="0" smtClean="0"/>
              <a:t>Nils Jorgensen</a:t>
            </a:r>
            <a:endParaRPr lang="en-GB" dirty="0"/>
          </a:p>
        </p:txBody>
      </p:sp>
      <p:pic>
        <p:nvPicPr>
          <p:cNvPr id="7176" name="Picture 8" descr="http://www.mattstuart.com/store/image/file/0f/6i/amqdgt/MattStuart_TrafalgarSquare.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41001" y="2014706"/>
            <a:ext cx="3779912" cy="2486784"/>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s://richardwiseman.wordpress.com/files/2009/01/05.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08104" y="4501490"/>
            <a:ext cx="3635896" cy="2392037"/>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http://moreintelligentlife.com/files/u11/matt_stuart1.jpg">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67944" y="0"/>
            <a:ext cx="3131840" cy="206042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326052" y="404664"/>
            <a:ext cx="2304256" cy="369332"/>
          </a:xfrm>
          <a:prstGeom prst="rect">
            <a:avLst/>
          </a:prstGeom>
          <a:noFill/>
        </p:spPr>
        <p:txBody>
          <a:bodyPr wrap="square" rtlCol="0">
            <a:spAutoFit/>
          </a:bodyPr>
          <a:lstStyle/>
          <a:p>
            <a:r>
              <a:rPr lang="en-GB" dirty="0" smtClean="0"/>
              <a:t>Matt Stuart</a:t>
            </a:r>
            <a:endParaRPr lang="en-GB" dirty="0"/>
          </a:p>
        </p:txBody>
      </p:sp>
    </p:spTree>
    <p:extLst>
      <p:ext uri="{BB962C8B-B14F-4D97-AF65-F5344CB8AC3E}">
        <p14:creationId xmlns:p14="http://schemas.microsoft.com/office/powerpoint/2010/main" val="8746899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8194" name="Picture 2" descr="http://www.streetphotographyworkshops.info/wp-content/uploads/2012/10/trente-park-inpublic-gallery-2-image-1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447"/>
            <a:ext cx="3996241" cy="258735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photoslaves.com/wp-content/gallery/trent-parke/trentparke16.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99" y="4447003"/>
            <a:ext cx="3609497" cy="235218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erickimphotography.com/blog/wp-content/uploads/2014/10/LON54441-800x532.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22796" y="2587739"/>
            <a:ext cx="2814637" cy="1871662"/>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www.worldphoto.org/_assets/images/NickTurpin3.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8144" y="-33954"/>
            <a:ext cx="3275855" cy="218205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3338904"/>
            <a:ext cx="2304256" cy="369332"/>
          </a:xfrm>
          <a:prstGeom prst="rect">
            <a:avLst/>
          </a:prstGeom>
          <a:noFill/>
        </p:spPr>
        <p:txBody>
          <a:bodyPr wrap="square" rtlCol="0">
            <a:spAutoFit/>
          </a:bodyPr>
          <a:lstStyle/>
          <a:p>
            <a:r>
              <a:rPr lang="en-GB" dirty="0" smtClean="0"/>
              <a:t>Nils Jorgensen</a:t>
            </a:r>
            <a:endParaRPr lang="en-GB" dirty="0"/>
          </a:p>
        </p:txBody>
      </p:sp>
      <p:pic>
        <p:nvPicPr>
          <p:cNvPr id="8202" name="Picture 10" descr="http://www.oomska.co.uk/wp-content/uploads/2012/01/Street-Scene-London-2008-by-Nick-Turpin.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08104" y="4433011"/>
            <a:ext cx="3635894" cy="2430113"/>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ttp://nickturpin.com/portfolium/wp-content/uploads/Street_Hardhats.jpg">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74301" y="2148099"/>
            <a:ext cx="3594718" cy="240259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026329" y="5438431"/>
            <a:ext cx="2304256" cy="369332"/>
          </a:xfrm>
          <a:prstGeom prst="rect">
            <a:avLst/>
          </a:prstGeom>
          <a:noFill/>
        </p:spPr>
        <p:txBody>
          <a:bodyPr wrap="square" rtlCol="0">
            <a:spAutoFit/>
          </a:bodyPr>
          <a:lstStyle/>
          <a:p>
            <a:r>
              <a:rPr lang="en-GB" dirty="0" smtClean="0"/>
              <a:t>Nick Turpin</a:t>
            </a:r>
            <a:endParaRPr lang="en-GB" dirty="0"/>
          </a:p>
        </p:txBody>
      </p:sp>
    </p:spTree>
    <p:extLst>
      <p:ext uri="{BB962C8B-B14F-4D97-AF65-F5344CB8AC3E}">
        <p14:creationId xmlns:p14="http://schemas.microsoft.com/office/powerpoint/2010/main" val="1647270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88640"/>
            <a:ext cx="8229600" cy="5976664"/>
          </a:xfrm>
        </p:spPr>
        <p:txBody>
          <a:bodyPr>
            <a:normAutofit fontScale="77500" lnSpcReduction="20000"/>
          </a:bodyPr>
          <a:lstStyle/>
          <a:p>
            <a:pPr marL="0" indent="0">
              <a:buNone/>
            </a:pPr>
            <a:r>
              <a:rPr lang="en-GB" dirty="0" smtClean="0">
                <a:latin typeface="Aharoni" panose="02010803020104030203" pitchFamily="2" charset="-79"/>
                <a:cs typeface="Aharoni" panose="02010803020104030203" pitchFamily="2" charset="-79"/>
              </a:rPr>
              <a:t>Create e new folder in your LMFS URBAN</a:t>
            </a:r>
          </a:p>
          <a:p>
            <a:pPr marL="0" indent="0">
              <a:buNone/>
            </a:pPr>
            <a:r>
              <a:rPr lang="en-GB" dirty="0" smtClean="0">
                <a:latin typeface="Aharoni" panose="02010803020104030203" pitchFamily="2" charset="-79"/>
                <a:cs typeface="Aharoni" panose="02010803020104030203" pitchFamily="2" charset="-79"/>
              </a:rPr>
              <a:t>Upload to your LMFS all your summer holiday work to 3 new folders – Abstract, repetition and capturing a moment.</a:t>
            </a:r>
          </a:p>
          <a:p>
            <a:pPr marL="0" indent="0">
              <a:buNone/>
            </a:pPr>
            <a:r>
              <a:rPr lang="en-GB" dirty="0" smtClean="0">
                <a:latin typeface="Aharoni" panose="02010803020104030203" pitchFamily="2" charset="-79"/>
                <a:cs typeface="Aharoni" panose="02010803020104030203" pitchFamily="2" charset="-79"/>
              </a:rPr>
              <a:t>Upload the photos you took on our trip last term to LMFS</a:t>
            </a:r>
          </a:p>
          <a:p>
            <a:pPr marL="0" indent="0">
              <a:buNone/>
            </a:pPr>
            <a:r>
              <a:rPr lang="en-GB" i="1" dirty="0" smtClean="0">
                <a:solidFill>
                  <a:srgbClr val="0070C0"/>
                </a:solidFill>
                <a:latin typeface="Aharoni" panose="02010803020104030203" pitchFamily="2" charset="-79"/>
                <a:cs typeface="Aharoni" panose="02010803020104030203" pitchFamily="2" charset="-79"/>
              </a:rPr>
              <a:t>Whilst that loads</a:t>
            </a:r>
          </a:p>
          <a:p>
            <a:pPr marL="0" indent="0">
              <a:buNone/>
            </a:pPr>
            <a:r>
              <a:rPr lang="en-GB" dirty="0" smtClean="0">
                <a:solidFill>
                  <a:srgbClr val="0070C0"/>
                </a:solidFill>
                <a:latin typeface="Aharoni" panose="02010803020104030203" pitchFamily="2" charset="-79"/>
                <a:cs typeface="Aharoni" panose="02010803020104030203" pitchFamily="2" charset="-79"/>
              </a:rPr>
              <a:t>Create a mind map power point slide using any of these different groups of URBAN photography:</a:t>
            </a:r>
          </a:p>
          <a:p>
            <a:r>
              <a:rPr lang="en-GB" dirty="0" smtClean="0">
                <a:solidFill>
                  <a:srgbClr val="0070C0"/>
                </a:solidFill>
                <a:latin typeface="Aharoni" panose="02010803020104030203" pitchFamily="2" charset="-79"/>
                <a:cs typeface="Aharoni" panose="02010803020104030203" pitchFamily="2" charset="-79"/>
              </a:rPr>
              <a:t>Abstract - </a:t>
            </a:r>
            <a:r>
              <a:rPr lang="en-GB" sz="2100" dirty="0" smtClean="0">
                <a:solidFill>
                  <a:srgbClr val="0070C0"/>
                </a:solidFill>
                <a:latin typeface="Aharoni" panose="02010803020104030203" pitchFamily="2" charset="-79"/>
                <a:cs typeface="Aharoni" panose="02010803020104030203" pitchFamily="2" charset="-79"/>
              </a:rPr>
              <a:t>Cassio </a:t>
            </a:r>
            <a:r>
              <a:rPr lang="en-GB" sz="2100" dirty="0" err="1" smtClean="0">
                <a:solidFill>
                  <a:srgbClr val="0070C0"/>
                </a:solidFill>
                <a:latin typeface="Aharoni" panose="02010803020104030203" pitchFamily="2" charset="-79"/>
                <a:cs typeface="Aharoni" panose="02010803020104030203" pitchFamily="2" charset="-79"/>
              </a:rPr>
              <a:t>Vasconcellos</a:t>
            </a:r>
            <a:r>
              <a:rPr lang="en-GB" sz="2100" dirty="0" smtClean="0">
                <a:solidFill>
                  <a:srgbClr val="0070C0"/>
                </a:solidFill>
                <a:latin typeface="Aharoni" panose="02010803020104030203" pitchFamily="2" charset="-79"/>
                <a:cs typeface="Aharoni" panose="02010803020104030203" pitchFamily="2" charset="-79"/>
              </a:rPr>
              <a:t>, Polly Braden</a:t>
            </a:r>
            <a:r>
              <a:rPr lang="en-GB" sz="1800" dirty="0" smtClean="0">
                <a:solidFill>
                  <a:srgbClr val="0070C0"/>
                </a:solidFill>
                <a:latin typeface="Aharoni" panose="02010803020104030203" pitchFamily="2" charset="-79"/>
                <a:cs typeface="Aharoni" panose="02010803020104030203" pitchFamily="2" charset="-79"/>
              </a:rPr>
              <a:t>, </a:t>
            </a:r>
            <a:r>
              <a:rPr lang="en-GB" sz="2300" dirty="0" smtClean="0">
                <a:solidFill>
                  <a:srgbClr val="FF0000"/>
                </a:solidFill>
                <a:latin typeface="Aharoni" panose="02010803020104030203" pitchFamily="2" charset="-79"/>
                <a:cs typeface="Aharoni" panose="02010803020104030203" pitchFamily="2" charset="-79"/>
              </a:rPr>
              <a:t>Michael Wolf</a:t>
            </a:r>
            <a:r>
              <a:rPr lang="en-GB" sz="1800" dirty="0" smtClean="0">
                <a:solidFill>
                  <a:srgbClr val="0070C0"/>
                </a:solidFill>
                <a:latin typeface="Aharoni" panose="02010803020104030203" pitchFamily="2" charset="-79"/>
                <a:cs typeface="Aharoni" panose="02010803020104030203" pitchFamily="2" charset="-79"/>
              </a:rPr>
              <a:t>, </a:t>
            </a:r>
            <a:r>
              <a:rPr lang="en-GB" sz="2100" dirty="0" smtClean="0">
                <a:solidFill>
                  <a:srgbClr val="0070C0"/>
                </a:solidFill>
                <a:latin typeface="Aharoni" panose="02010803020104030203" pitchFamily="2" charset="-79"/>
                <a:cs typeface="Aharoni" panose="02010803020104030203" pitchFamily="2" charset="-79"/>
              </a:rPr>
              <a:t>Vera </a:t>
            </a:r>
            <a:r>
              <a:rPr lang="en-GB" sz="2100" dirty="0" err="1" smtClean="0">
                <a:solidFill>
                  <a:srgbClr val="0070C0"/>
                </a:solidFill>
                <a:latin typeface="Aharoni" panose="02010803020104030203" pitchFamily="2" charset="-79"/>
                <a:cs typeface="Aharoni" panose="02010803020104030203" pitchFamily="2" charset="-79"/>
              </a:rPr>
              <a:t>Lutter</a:t>
            </a:r>
            <a:r>
              <a:rPr lang="en-GB" sz="2100" dirty="0" smtClean="0">
                <a:solidFill>
                  <a:srgbClr val="0070C0"/>
                </a:solidFill>
                <a:latin typeface="Aharoni" panose="02010803020104030203" pitchFamily="2" charset="-79"/>
                <a:cs typeface="Aharoni" panose="02010803020104030203" pitchFamily="2" charset="-79"/>
              </a:rPr>
              <a:t>, Paul Strand</a:t>
            </a:r>
            <a:r>
              <a:rPr lang="en-GB" sz="1800" dirty="0" smtClean="0">
                <a:solidFill>
                  <a:srgbClr val="0070C0"/>
                </a:solidFill>
                <a:latin typeface="Aharoni" panose="02010803020104030203" pitchFamily="2" charset="-79"/>
                <a:cs typeface="Aharoni" panose="02010803020104030203" pitchFamily="2" charset="-79"/>
              </a:rPr>
              <a:t>. </a:t>
            </a:r>
            <a:r>
              <a:rPr lang="en-GB" sz="2300" b="1" dirty="0" err="1" smtClean="0">
                <a:solidFill>
                  <a:srgbClr val="FF0000"/>
                </a:solidFill>
                <a:latin typeface="Aharoni" panose="02010803020104030203" pitchFamily="2" charset="-79"/>
                <a:cs typeface="Aharoni" panose="02010803020104030203" pitchFamily="2" charset="-79"/>
              </a:rPr>
              <a:t>Moholy</a:t>
            </a:r>
            <a:r>
              <a:rPr lang="en-GB" sz="2300" b="1" dirty="0" smtClean="0">
                <a:solidFill>
                  <a:srgbClr val="FF0000"/>
                </a:solidFill>
                <a:latin typeface="Aharoni" panose="02010803020104030203" pitchFamily="2" charset="-79"/>
                <a:cs typeface="Aharoni" panose="02010803020104030203" pitchFamily="2" charset="-79"/>
              </a:rPr>
              <a:t> Nagy, </a:t>
            </a:r>
            <a:r>
              <a:rPr lang="en-GB" sz="2300" b="1" dirty="0" err="1" smtClean="0">
                <a:solidFill>
                  <a:srgbClr val="FF0000"/>
                </a:solidFill>
                <a:latin typeface="Aharoni" panose="02010803020104030203" pitchFamily="2" charset="-79"/>
                <a:cs typeface="Aharoni" panose="02010803020104030203" pitchFamily="2" charset="-79"/>
              </a:rPr>
              <a:t>Keld</a:t>
            </a:r>
            <a:r>
              <a:rPr lang="en-GB" sz="2300" b="1" dirty="0" smtClean="0">
                <a:solidFill>
                  <a:srgbClr val="FF0000"/>
                </a:solidFill>
                <a:latin typeface="Aharoni" panose="02010803020104030203" pitchFamily="2" charset="-79"/>
                <a:cs typeface="Aharoni" panose="02010803020104030203" pitchFamily="2" charset="-79"/>
              </a:rPr>
              <a:t> Helmer Peterson</a:t>
            </a:r>
            <a:endParaRPr lang="en-GB" sz="4100" b="1" dirty="0" smtClean="0">
              <a:solidFill>
                <a:srgbClr val="FF0000"/>
              </a:solidFill>
              <a:latin typeface="Aharoni" panose="02010803020104030203" pitchFamily="2" charset="-79"/>
              <a:cs typeface="Aharoni" panose="02010803020104030203" pitchFamily="2" charset="-79"/>
            </a:endParaRPr>
          </a:p>
          <a:p>
            <a:r>
              <a:rPr lang="en-GB" dirty="0" smtClean="0">
                <a:solidFill>
                  <a:srgbClr val="0070C0"/>
                </a:solidFill>
                <a:latin typeface="Aharoni" panose="02010803020104030203" pitchFamily="2" charset="-79"/>
                <a:cs typeface="Aharoni" panose="02010803020104030203" pitchFamily="2" charset="-79"/>
              </a:rPr>
              <a:t>Repetition - </a:t>
            </a:r>
            <a:r>
              <a:rPr lang="en-GB" sz="2000" dirty="0" smtClean="0">
                <a:solidFill>
                  <a:srgbClr val="0070C0"/>
                </a:solidFill>
                <a:latin typeface="Aharoni" panose="02010803020104030203" pitchFamily="2" charset="-79"/>
                <a:cs typeface="Aharoni" panose="02010803020104030203" pitchFamily="2" charset="-79"/>
              </a:rPr>
              <a:t>Oscar Fernando Gomez, Jeff </a:t>
            </a:r>
            <a:r>
              <a:rPr lang="en-GB" sz="2000" dirty="0" err="1" smtClean="0">
                <a:solidFill>
                  <a:srgbClr val="0070C0"/>
                </a:solidFill>
                <a:latin typeface="Aharoni" panose="02010803020104030203" pitchFamily="2" charset="-79"/>
                <a:cs typeface="Aharoni" panose="02010803020104030203" pitchFamily="2" charset="-79"/>
              </a:rPr>
              <a:t>Mermelstein</a:t>
            </a:r>
            <a:r>
              <a:rPr lang="en-GB" sz="2000" dirty="0" smtClean="0">
                <a:solidFill>
                  <a:srgbClr val="0070C0"/>
                </a:solidFill>
                <a:latin typeface="Aharoni" panose="02010803020104030203" pitchFamily="2" charset="-79"/>
                <a:cs typeface="Aharoni" panose="02010803020104030203" pitchFamily="2" charset="-79"/>
              </a:rPr>
              <a:t>, Francis </a:t>
            </a:r>
            <a:r>
              <a:rPr lang="en-GB" sz="2000" dirty="0" err="1" smtClean="0">
                <a:solidFill>
                  <a:srgbClr val="0070C0"/>
                </a:solidFill>
                <a:latin typeface="Aharoni" panose="02010803020104030203" pitchFamily="2" charset="-79"/>
                <a:cs typeface="Aharoni" panose="02010803020104030203" pitchFamily="2" charset="-79"/>
              </a:rPr>
              <a:t>Alys</a:t>
            </a:r>
            <a:r>
              <a:rPr lang="en-GB" sz="2000" dirty="0" smtClean="0">
                <a:solidFill>
                  <a:srgbClr val="0070C0"/>
                </a:solidFill>
                <a:latin typeface="Aharoni" panose="02010803020104030203" pitchFamily="2" charset="-79"/>
                <a:cs typeface="Aharoni" panose="02010803020104030203" pitchFamily="2" charset="-79"/>
              </a:rPr>
              <a:t>, Hans </a:t>
            </a:r>
            <a:r>
              <a:rPr lang="en-GB" sz="2000" dirty="0" err="1" smtClean="0">
                <a:solidFill>
                  <a:srgbClr val="0070C0"/>
                </a:solidFill>
                <a:latin typeface="Aharoni" panose="02010803020104030203" pitchFamily="2" charset="-79"/>
                <a:cs typeface="Aharoni" panose="02010803020104030203" pitchFamily="2" charset="-79"/>
              </a:rPr>
              <a:t>Eilkelboom</a:t>
            </a:r>
            <a:endParaRPr lang="en-GB" dirty="0" smtClean="0">
              <a:solidFill>
                <a:srgbClr val="0070C0"/>
              </a:solidFill>
              <a:latin typeface="Aharoni" panose="02010803020104030203" pitchFamily="2" charset="-79"/>
              <a:cs typeface="Aharoni" panose="02010803020104030203" pitchFamily="2" charset="-79"/>
            </a:endParaRPr>
          </a:p>
          <a:p>
            <a:r>
              <a:rPr lang="en-GB" dirty="0" smtClean="0">
                <a:solidFill>
                  <a:srgbClr val="0070C0"/>
                </a:solidFill>
                <a:latin typeface="Aharoni" panose="02010803020104030203" pitchFamily="2" charset="-79"/>
                <a:cs typeface="Aharoni" panose="02010803020104030203" pitchFamily="2" charset="-79"/>
              </a:rPr>
              <a:t>Capturing the moment - </a:t>
            </a:r>
            <a:r>
              <a:rPr lang="en-GB" sz="1900" dirty="0" smtClean="0">
                <a:solidFill>
                  <a:srgbClr val="0070C0"/>
                </a:solidFill>
                <a:latin typeface="Aharoni" panose="02010803020104030203" pitchFamily="2" charset="-79"/>
                <a:cs typeface="Aharoni" panose="02010803020104030203" pitchFamily="2" charset="-79"/>
              </a:rPr>
              <a:t>Matt Stuart, Nick Turpin, Nils Jorgenson, </a:t>
            </a:r>
          </a:p>
          <a:p>
            <a:endParaRPr lang="en-GB" dirty="0" smtClean="0">
              <a:solidFill>
                <a:srgbClr val="0070C0"/>
              </a:solidFill>
              <a:latin typeface="Aharoni" panose="02010803020104030203" pitchFamily="2" charset="-79"/>
              <a:cs typeface="Aharoni" panose="02010803020104030203" pitchFamily="2" charset="-79"/>
            </a:endParaRPr>
          </a:p>
          <a:p>
            <a:pPr marL="0" indent="0">
              <a:buNone/>
            </a:pPr>
            <a:r>
              <a:rPr lang="en-GB" dirty="0" smtClean="0">
                <a:solidFill>
                  <a:srgbClr val="0070C0"/>
                </a:solidFill>
                <a:latin typeface="Aharoni" panose="02010803020104030203" pitchFamily="2" charset="-79"/>
                <a:cs typeface="Aharoni" panose="02010803020104030203" pitchFamily="2" charset="-79"/>
              </a:rPr>
              <a:t>Fill the slide with 8-19 photo examples and a title.</a:t>
            </a:r>
          </a:p>
          <a:p>
            <a:pPr marL="0" indent="0">
              <a:buNone/>
            </a:pPr>
            <a:r>
              <a:rPr lang="en-GB" dirty="0" smtClean="0">
                <a:solidFill>
                  <a:srgbClr val="0070C0"/>
                </a:solidFill>
                <a:latin typeface="Aharoni" panose="02010803020104030203" pitchFamily="2" charset="-79"/>
                <a:cs typeface="Aharoni" panose="02010803020104030203" pitchFamily="2" charset="-79"/>
              </a:rPr>
              <a:t>Save the slide as a picture and add to your website. </a:t>
            </a:r>
          </a:p>
        </p:txBody>
      </p:sp>
      <p:sp>
        <p:nvSpPr>
          <p:cNvPr id="2" name="Rounded Rectangle 1"/>
          <p:cNvSpPr/>
          <p:nvPr/>
        </p:nvSpPr>
        <p:spPr>
          <a:xfrm>
            <a:off x="0" y="6021288"/>
            <a:ext cx="1547664" cy="83671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smtClean="0"/>
              <a:t>AO3</a:t>
            </a:r>
            <a:endParaRPr lang="en-GB" sz="4800" b="1" dirty="0"/>
          </a:p>
        </p:txBody>
      </p:sp>
    </p:spTree>
    <p:extLst>
      <p:ext uri="{BB962C8B-B14F-4D97-AF65-F5344CB8AC3E}">
        <p14:creationId xmlns:p14="http://schemas.microsoft.com/office/powerpoint/2010/main" val="22407402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24881" y="2852936"/>
            <a:ext cx="1800200" cy="7200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latin typeface="Aharoni" panose="02010803020104030203" pitchFamily="2" charset="-79"/>
                <a:cs typeface="Aharoni" panose="02010803020104030203" pitchFamily="2" charset="-79"/>
              </a:rPr>
              <a:t>Urban</a:t>
            </a:r>
            <a:endParaRPr lang="en-GB" sz="2400" dirty="0">
              <a:solidFill>
                <a:schemeClr val="tx1"/>
              </a:solidFill>
              <a:latin typeface="Aharoni" panose="02010803020104030203" pitchFamily="2" charset="-79"/>
              <a:cs typeface="Aharoni" panose="02010803020104030203" pitchFamily="2" charset="-79"/>
            </a:endParaRPr>
          </a:p>
        </p:txBody>
      </p:sp>
      <p:sp>
        <p:nvSpPr>
          <p:cNvPr id="5" name="Rectangle 4"/>
          <p:cNvSpPr/>
          <p:nvPr/>
        </p:nvSpPr>
        <p:spPr>
          <a:xfrm>
            <a:off x="640025" y="548680"/>
            <a:ext cx="1728192" cy="11521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p:cNvSpPr/>
          <p:nvPr/>
        </p:nvSpPr>
        <p:spPr>
          <a:xfrm>
            <a:off x="3560885" y="332656"/>
            <a:ext cx="1728192" cy="11521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p:cNvSpPr/>
          <p:nvPr/>
        </p:nvSpPr>
        <p:spPr>
          <a:xfrm>
            <a:off x="6732240" y="410103"/>
            <a:ext cx="1728192" cy="11521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856049" y="4717786"/>
            <a:ext cx="1728192" cy="11521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p:nvSpPr>
        <p:spPr>
          <a:xfrm>
            <a:off x="6588224" y="4697524"/>
            <a:ext cx="1728192" cy="11521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1072073" y="2384884"/>
            <a:ext cx="1296144" cy="16561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p:nvSpPr>
        <p:spPr>
          <a:xfrm>
            <a:off x="6963072" y="2204864"/>
            <a:ext cx="1296144" cy="16561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3776909" y="4465758"/>
            <a:ext cx="1296144" cy="16561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p:cNvSpPr txBox="1"/>
          <p:nvPr/>
        </p:nvSpPr>
        <p:spPr>
          <a:xfrm>
            <a:off x="640025" y="1700808"/>
            <a:ext cx="1728192" cy="276999"/>
          </a:xfrm>
          <a:prstGeom prst="rect">
            <a:avLst/>
          </a:prstGeom>
          <a:noFill/>
        </p:spPr>
        <p:txBody>
          <a:bodyPr wrap="square" rtlCol="0">
            <a:spAutoFit/>
          </a:bodyPr>
          <a:lstStyle/>
          <a:p>
            <a:r>
              <a:rPr lang="en-GB" sz="1200" dirty="0" smtClean="0"/>
              <a:t>Photographer’s name</a:t>
            </a:r>
            <a:endParaRPr lang="en-GB" sz="1200" dirty="0"/>
          </a:p>
        </p:txBody>
      </p:sp>
      <p:sp>
        <p:nvSpPr>
          <p:cNvPr id="14" name="TextBox 13"/>
          <p:cNvSpPr txBox="1"/>
          <p:nvPr/>
        </p:nvSpPr>
        <p:spPr>
          <a:xfrm>
            <a:off x="3560885" y="1484784"/>
            <a:ext cx="1728192" cy="276999"/>
          </a:xfrm>
          <a:prstGeom prst="rect">
            <a:avLst/>
          </a:prstGeom>
          <a:noFill/>
        </p:spPr>
        <p:txBody>
          <a:bodyPr wrap="square" rtlCol="0">
            <a:spAutoFit/>
          </a:bodyPr>
          <a:lstStyle/>
          <a:p>
            <a:r>
              <a:rPr lang="en-GB" sz="1200" dirty="0" smtClean="0"/>
              <a:t>Photographer’s name</a:t>
            </a:r>
            <a:endParaRPr lang="en-GB" sz="1200" dirty="0"/>
          </a:p>
        </p:txBody>
      </p:sp>
      <p:sp>
        <p:nvSpPr>
          <p:cNvPr id="15" name="TextBox 14"/>
          <p:cNvSpPr txBox="1"/>
          <p:nvPr/>
        </p:nvSpPr>
        <p:spPr>
          <a:xfrm>
            <a:off x="6741886" y="1562231"/>
            <a:ext cx="1728192" cy="276999"/>
          </a:xfrm>
          <a:prstGeom prst="rect">
            <a:avLst/>
          </a:prstGeom>
          <a:noFill/>
        </p:spPr>
        <p:txBody>
          <a:bodyPr wrap="square" rtlCol="0">
            <a:spAutoFit/>
          </a:bodyPr>
          <a:lstStyle/>
          <a:p>
            <a:r>
              <a:rPr lang="en-GB" sz="1200" dirty="0" smtClean="0"/>
              <a:t>Photographer’s name</a:t>
            </a:r>
            <a:endParaRPr lang="en-GB" sz="1200" dirty="0"/>
          </a:p>
        </p:txBody>
      </p:sp>
      <p:sp>
        <p:nvSpPr>
          <p:cNvPr id="16" name="TextBox 15"/>
          <p:cNvSpPr txBox="1"/>
          <p:nvPr/>
        </p:nvSpPr>
        <p:spPr>
          <a:xfrm>
            <a:off x="6712857" y="3864912"/>
            <a:ext cx="1728192" cy="276999"/>
          </a:xfrm>
          <a:prstGeom prst="rect">
            <a:avLst/>
          </a:prstGeom>
          <a:noFill/>
        </p:spPr>
        <p:txBody>
          <a:bodyPr wrap="square" rtlCol="0">
            <a:spAutoFit/>
          </a:bodyPr>
          <a:lstStyle/>
          <a:p>
            <a:r>
              <a:rPr lang="en-GB" sz="1200" dirty="0" smtClean="0"/>
              <a:t>Photographer’s name</a:t>
            </a:r>
            <a:endParaRPr lang="en-GB" sz="1200" dirty="0"/>
          </a:p>
        </p:txBody>
      </p:sp>
      <p:sp>
        <p:nvSpPr>
          <p:cNvPr id="17" name="TextBox 16"/>
          <p:cNvSpPr txBox="1"/>
          <p:nvPr/>
        </p:nvSpPr>
        <p:spPr>
          <a:xfrm>
            <a:off x="6588224" y="5849652"/>
            <a:ext cx="1728192" cy="276999"/>
          </a:xfrm>
          <a:prstGeom prst="rect">
            <a:avLst/>
          </a:prstGeom>
          <a:noFill/>
        </p:spPr>
        <p:txBody>
          <a:bodyPr wrap="square" rtlCol="0">
            <a:spAutoFit/>
          </a:bodyPr>
          <a:lstStyle/>
          <a:p>
            <a:r>
              <a:rPr lang="en-GB" sz="1200" dirty="0" smtClean="0"/>
              <a:t>Photographer’s name</a:t>
            </a:r>
            <a:endParaRPr lang="en-GB" sz="1200" dirty="0"/>
          </a:p>
        </p:txBody>
      </p:sp>
      <p:sp>
        <p:nvSpPr>
          <p:cNvPr id="18" name="TextBox 17"/>
          <p:cNvSpPr txBox="1"/>
          <p:nvPr/>
        </p:nvSpPr>
        <p:spPr>
          <a:xfrm>
            <a:off x="856049" y="5849651"/>
            <a:ext cx="1728192" cy="276999"/>
          </a:xfrm>
          <a:prstGeom prst="rect">
            <a:avLst/>
          </a:prstGeom>
          <a:noFill/>
        </p:spPr>
        <p:txBody>
          <a:bodyPr wrap="square" rtlCol="0">
            <a:spAutoFit/>
          </a:bodyPr>
          <a:lstStyle/>
          <a:p>
            <a:r>
              <a:rPr lang="en-GB" sz="1200" dirty="0" smtClean="0"/>
              <a:t>Photographer’s name</a:t>
            </a:r>
            <a:endParaRPr lang="en-GB" sz="1200" dirty="0"/>
          </a:p>
        </p:txBody>
      </p:sp>
      <p:sp>
        <p:nvSpPr>
          <p:cNvPr id="19" name="TextBox 18"/>
          <p:cNvSpPr txBox="1"/>
          <p:nvPr/>
        </p:nvSpPr>
        <p:spPr>
          <a:xfrm>
            <a:off x="773042" y="4029804"/>
            <a:ext cx="1728192" cy="276999"/>
          </a:xfrm>
          <a:prstGeom prst="rect">
            <a:avLst/>
          </a:prstGeom>
          <a:noFill/>
        </p:spPr>
        <p:txBody>
          <a:bodyPr wrap="square" rtlCol="0">
            <a:spAutoFit/>
          </a:bodyPr>
          <a:lstStyle/>
          <a:p>
            <a:r>
              <a:rPr lang="en-GB" sz="1200" dirty="0" smtClean="0"/>
              <a:t>Photographer’s name</a:t>
            </a:r>
            <a:endParaRPr lang="en-GB" sz="1200" dirty="0"/>
          </a:p>
        </p:txBody>
      </p:sp>
      <p:sp>
        <p:nvSpPr>
          <p:cNvPr id="20" name="TextBox 19"/>
          <p:cNvSpPr txBox="1"/>
          <p:nvPr/>
        </p:nvSpPr>
        <p:spPr>
          <a:xfrm>
            <a:off x="3596889" y="6126651"/>
            <a:ext cx="1728192" cy="276999"/>
          </a:xfrm>
          <a:prstGeom prst="rect">
            <a:avLst/>
          </a:prstGeom>
          <a:noFill/>
        </p:spPr>
        <p:txBody>
          <a:bodyPr wrap="square" rtlCol="0">
            <a:spAutoFit/>
          </a:bodyPr>
          <a:lstStyle/>
          <a:p>
            <a:r>
              <a:rPr lang="en-GB" sz="1200" dirty="0" smtClean="0"/>
              <a:t>Photographer’s name</a:t>
            </a:r>
            <a:endParaRPr lang="en-GB" sz="1200" dirty="0"/>
          </a:p>
        </p:txBody>
      </p:sp>
      <p:cxnSp>
        <p:nvCxnSpPr>
          <p:cNvPr id="22" name="Straight Connector 21"/>
          <p:cNvCxnSpPr/>
          <p:nvPr/>
        </p:nvCxnSpPr>
        <p:spPr>
          <a:xfrm flipV="1">
            <a:off x="4424981" y="1839307"/>
            <a:ext cx="0" cy="79760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415848" y="3604608"/>
            <a:ext cx="0" cy="79760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580112" y="1839307"/>
            <a:ext cx="1008112" cy="93610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580112" y="3188114"/>
            <a:ext cx="1008112" cy="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5570979" y="3717032"/>
            <a:ext cx="801221" cy="86409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2584241" y="2204864"/>
            <a:ext cx="691615" cy="58444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584241" y="3243463"/>
            <a:ext cx="619607" cy="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584241" y="3743109"/>
            <a:ext cx="691615" cy="79760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8243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24881" y="2852936"/>
            <a:ext cx="1800200" cy="7200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latin typeface="Aharoni" panose="02010803020104030203" pitchFamily="2" charset="-79"/>
                <a:cs typeface="Aharoni" panose="02010803020104030203" pitchFamily="2" charset="-79"/>
              </a:rPr>
              <a:t>Urban</a:t>
            </a:r>
            <a:endParaRPr lang="en-GB" sz="2400" dirty="0">
              <a:solidFill>
                <a:schemeClr val="tx1"/>
              </a:solidFill>
              <a:latin typeface="Aharoni" panose="02010803020104030203" pitchFamily="2" charset="-79"/>
              <a:cs typeface="Aharoni" panose="02010803020104030203" pitchFamily="2" charset="-79"/>
            </a:endParaRPr>
          </a:p>
        </p:txBody>
      </p:sp>
      <p:sp>
        <p:nvSpPr>
          <p:cNvPr id="7" name="Rectangle 6"/>
          <p:cNvSpPr/>
          <p:nvPr/>
        </p:nvSpPr>
        <p:spPr>
          <a:xfrm>
            <a:off x="6732240" y="410103"/>
            <a:ext cx="1728192" cy="11521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856049" y="4717786"/>
            <a:ext cx="1728192" cy="11521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p:nvSpPr>
        <p:spPr>
          <a:xfrm>
            <a:off x="6588224" y="4697524"/>
            <a:ext cx="1728192" cy="11521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1072073" y="2384884"/>
            <a:ext cx="1296144" cy="16561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p:nvSpPr>
        <p:spPr>
          <a:xfrm>
            <a:off x="6963072" y="2204864"/>
            <a:ext cx="1296144" cy="16561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p:cNvSpPr txBox="1"/>
          <p:nvPr/>
        </p:nvSpPr>
        <p:spPr>
          <a:xfrm>
            <a:off x="640025" y="1700808"/>
            <a:ext cx="1728192" cy="276999"/>
          </a:xfrm>
          <a:prstGeom prst="rect">
            <a:avLst/>
          </a:prstGeom>
          <a:noFill/>
        </p:spPr>
        <p:txBody>
          <a:bodyPr wrap="square" rtlCol="0">
            <a:spAutoFit/>
          </a:bodyPr>
          <a:lstStyle/>
          <a:p>
            <a:r>
              <a:rPr lang="en-GB" sz="1200" dirty="0" smtClean="0"/>
              <a:t>Michael Wolf</a:t>
            </a:r>
            <a:endParaRPr lang="en-GB" sz="1200" dirty="0"/>
          </a:p>
        </p:txBody>
      </p:sp>
      <p:sp>
        <p:nvSpPr>
          <p:cNvPr id="14" name="TextBox 13"/>
          <p:cNvSpPr txBox="1"/>
          <p:nvPr/>
        </p:nvSpPr>
        <p:spPr>
          <a:xfrm>
            <a:off x="3560885" y="1484784"/>
            <a:ext cx="1728192" cy="276999"/>
          </a:xfrm>
          <a:prstGeom prst="rect">
            <a:avLst/>
          </a:prstGeom>
          <a:noFill/>
        </p:spPr>
        <p:txBody>
          <a:bodyPr wrap="square" rtlCol="0">
            <a:spAutoFit/>
          </a:bodyPr>
          <a:lstStyle/>
          <a:p>
            <a:r>
              <a:rPr lang="en-GB" sz="1200" dirty="0"/>
              <a:t>Michael Wolf</a:t>
            </a:r>
          </a:p>
        </p:txBody>
      </p:sp>
      <p:sp>
        <p:nvSpPr>
          <p:cNvPr id="15" name="TextBox 14"/>
          <p:cNvSpPr txBox="1"/>
          <p:nvPr/>
        </p:nvSpPr>
        <p:spPr>
          <a:xfrm>
            <a:off x="6741886" y="1562231"/>
            <a:ext cx="1728192" cy="276999"/>
          </a:xfrm>
          <a:prstGeom prst="rect">
            <a:avLst/>
          </a:prstGeom>
          <a:noFill/>
        </p:spPr>
        <p:txBody>
          <a:bodyPr wrap="square" rtlCol="0">
            <a:spAutoFit/>
          </a:bodyPr>
          <a:lstStyle/>
          <a:p>
            <a:r>
              <a:rPr lang="en-GB" sz="1200" dirty="0" smtClean="0"/>
              <a:t>Paul Strand</a:t>
            </a:r>
            <a:endParaRPr lang="en-GB" sz="1200" dirty="0"/>
          </a:p>
        </p:txBody>
      </p:sp>
      <p:sp>
        <p:nvSpPr>
          <p:cNvPr id="16" name="TextBox 15"/>
          <p:cNvSpPr txBox="1"/>
          <p:nvPr/>
        </p:nvSpPr>
        <p:spPr>
          <a:xfrm>
            <a:off x="6712857" y="3864912"/>
            <a:ext cx="1728192" cy="276999"/>
          </a:xfrm>
          <a:prstGeom prst="rect">
            <a:avLst/>
          </a:prstGeom>
          <a:noFill/>
        </p:spPr>
        <p:txBody>
          <a:bodyPr wrap="square" rtlCol="0">
            <a:spAutoFit/>
          </a:bodyPr>
          <a:lstStyle/>
          <a:p>
            <a:r>
              <a:rPr lang="en-GB" sz="1200" dirty="0" err="1" smtClean="0"/>
              <a:t>Keld</a:t>
            </a:r>
            <a:r>
              <a:rPr lang="en-GB" sz="1200" dirty="0" smtClean="0"/>
              <a:t> Helmer Peterson</a:t>
            </a:r>
            <a:endParaRPr lang="en-GB" sz="1200" dirty="0"/>
          </a:p>
        </p:txBody>
      </p:sp>
      <p:sp>
        <p:nvSpPr>
          <p:cNvPr id="17" name="TextBox 16"/>
          <p:cNvSpPr txBox="1"/>
          <p:nvPr/>
        </p:nvSpPr>
        <p:spPr>
          <a:xfrm>
            <a:off x="6588224" y="5849652"/>
            <a:ext cx="1728192" cy="276999"/>
          </a:xfrm>
          <a:prstGeom prst="rect">
            <a:avLst/>
          </a:prstGeom>
          <a:noFill/>
        </p:spPr>
        <p:txBody>
          <a:bodyPr wrap="square" rtlCol="0">
            <a:spAutoFit/>
          </a:bodyPr>
          <a:lstStyle/>
          <a:p>
            <a:r>
              <a:rPr lang="en-GB" sz="1200" dirty="0"/>
              <a:t>Nick Turpin</a:t>
            </a:r>
          </a:p>
        </p:txBody>
      </p:sp>
      <p:sp>
        <p:nvSpPr>
          <p:cNvPr id="18" name="TextBox 17"/>
          <p:cNvSpPr txBox="1"/>
          <p:nvPr/>
        </p:nvSpPr>
        <p:spPr>
          <a:xfrm>
            <a:off x="856049" y="5849651"/>
            <a:ext cx="1728192" cy="276999"/>
          </a:xfrm>
          <a:prstGeom prst="rect">
            <a:avLst/>
          </a:prstGeom>
          <a:noFill/>
        </p:spPr>
        <p:txBody>
          <a:bodyPr wrap="square" rtlCol="0">
            <a:spAutoFit/>
          </a:bodyPr>
          <a:lstStyle/>
          <a:p>
            <a:r>
              <a:rPr lang="en-GB" sz="1200" dirty="0"/>
              <a:t>Nils Jorgensen</a:t>
            </a:r>
          </a:p>
        </p:txBody>
      </p:sp>
      <p:sp>
        <p:nvSpPr>
          <p:cNvPr id="19" name="TextBox 18"/>
          <p:cNvSpPr txBox="1"/>
          <p:nvPr/>
        </p:nvSpPr>
        <p:spPr>
          <a:xfrm>
            <a:off x="773042" y="4029804"/>
            <a:ext cx="1728192" cy="276999"/>
          </a:xfrm>
          <a:prstGeom prst="rect">
            <a:avLst/>
          </a:prstGeom>
          <a:noFill/>
        </p:spPr>
        <p:txBody>
          <a:bodyPr wrap="square" rtlCol="0">
            <a:spAutoFit/>
          </a:bodyPr>
          <a:lstStyle/>
          <a:p>
            <a:r>
              <a:rPr lang="en-GB" sz="1200" dirty="0" err="1" smtClean="0"/>
              <a:t>Moholy</a:t>
            </a:r>
            <a:r>
              <a:rPr lang="en-GB" sz="1200" dirty="0" smtClean="0"/>
              <a:t> Nagy</a:t>
            </a:r>
            <a:endParaRPr lang="en-GB" sz="1200" dirty="0"/>
          </a:p>
        </p:txBody>
      </p:sp>
      <p:sp>
        <p:nvSpPr>
          <p:cNvPr id="20" name="TextBox 19"/>
          <p:cNvSpPr txBox="1"/>
          <p:nvPr/>
        </p:nvSpPr>
        <p:spPr>
          <a:xfrm>
            <a:off x="3596889" y="6126651"/>
            <a:ext cx="1728192" cy="276999"/>
          </a:xfrm>
          <a:prstGeom prst="rect">
            <a:avLst/>
          </a:prstGeom>
          <a:noFill/>
        </p:spPr>
        <p:txBody>
          <a:bodyPr wrap="square" rtlCol="0">
            <a:spAutoFit/>
          </a:bodyPr>
          <a:lstStyle/>
          <a:p>
            <a:r>
              <a:rPr lang="en-GB" sz="1200" dirty="0" smtClean="0"/>
              <a:t>Matt Stuart</a:t>
            </a:r>
            <a:endParaRPr lang="en-GB" sz="1200" dirty="0"/>
          </a:p>
        </p:txBody>
      </p:sp>
      <p:cxnSp>
        <p:nvCxnSpPr>
          <p:cNvPr id="22" name="Straight Connector 21"/>
          <p:cNvCxnSpPr/>
          <p:nvPr/>
        </p:nvCxnSpPr>
        <p:spPr>
          <a:xfrm flipV="1">
            <a:off x="4424981" y="1839307"/>
            <a:ext cx="0" cy="79760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415848" y="3604608"/>
            <a:ext cx="0" cy="79760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580112" y="1839307"/>
            <a:ext cx="1008112" cy="93610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580112" y="3188114"/>
            <a:ext cx="1008112" cy="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5570979" y="3717032"/>
            <a:ext cx="801221" cy="86409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2584241" y="2204864"/>
            <a:ext cx="691615" cy="58444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584241" y="3243463"/>
            <a:ext cx="619607" cy="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584241" y="3743109"/>
            <a:ext cx="691615" cy="797604"/>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27" name="Picture 4" descr="http://www.metalocus.es/en/system/files/file-images/michael_wolf_metalocus_01_1280.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4275" y="127604"/>
            <a:ext cx="1973420" cy="139237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http://www.christopheguye.com/assets/images/Michael-Wolf/a20_Michael-Wolf_Architecture-of-Density.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024" y="138577"/>
            <a:ext cx="1888193" cy="15622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http://www.pavlospavlidis.com/uploads/1/7/4/1/17413375/8792259_orig.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4000" y="209748"/>
            <a:ext cx="1885905" cy="135248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photoslaves.com/wp-content/gallery/trent-parke/trentparke16.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6178" y="4595382"/>
            <a:ext cx="1967934" cy="128243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http://www.worldphoto.org/_assets/images/NickTurpin3.jp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09367" y="4627089"/>
            <a:ext cx="1885905" cy="1256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tallisgcsephotography.weebly.com/uploads/3/3/1/5/3315082/7387085_orig.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7690" y="2077431"/>
            <a:ext cx="1538896" cy="205872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F:\Photography\Schemes of work\Urban\petterson 4.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78697" y="1840974"/>
            <a:ext cx="1537719" cy="202393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http://www.mattstuart.com/store/image/file/0f/6i/amqdgt/MattStuart_TrafalgarSquare.jp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56048" y="4799259"/>
            <a:ext cx="1986913" cy="1307179"/>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38"/>
          <p:cNvSpPr/>
          <p:nvPr/>
        </p:nvSpPr>
        <p:spPr>
          <a:xfrm>
            <a:off x="0" y="6292534"/>
            <a:ext cx="1504120" cy="59285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smtClean="0"/>
              <a:t>AO3</a:t>
            </a:r>
            <a:endParaRPr lang="en-GB" sz="4800" b="1" dirty="0"/>
          </a:p>
        </p:txBody>
      </p:sp>
    </p:spTree>
    <p:extLst>
      <p:ext uri="{BB962C8B-B14F-4D97-AF65-F5344CB8AC3E}">
        <p14:creationId xmlns:p14="http://schemas.microsoft.com/office/powerpoint/2010/main" val="20226371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952" y="836712"/>
            <a:ext cx="8229600" cy="1143000"/>
          </a:xfrm>
        </p:spPr>
        <p:txBody>
          <a:bodyPr>
            <a:noAutofit/>
          </a:bodyPr>
          <a:lstStyle/>
          <a:p>
            <a:pPr algn="l"/>
            <a:r>
              <a:rPr lang="en-GB" sz="3200" dirty="0" smtClean="0"/>
              <a:t>To explore new view points in order to develop the composition of your photographs </a:t>
            </a:r>
            <a:endParaRPr lang="en-GB" sz="3200" dirty="0"/>
          </a:p>
        </p:txBody>
      </p:sp>
      <p:sp>
        <p:nvSpPr>
          <p:cNvPr id="4" name="Content Placeholder 3"/>
          <p:cNvSpPr>
            <a:spLocks noGrp="1"/>
          </p:cNvSpPr>
          <p:nvPr>
            <p:ph idx="1"/>
          </p:nvPr>
        </p:nvSpPr>
        <p:spPr>
          <a:xfrm>
            <a:off x="395536" y="1844824"/>
            <a:ext cx="8229600" cy="4525963"/>
          </a:xfrm>
        </p:spPr>
        <p:txBody>
          <a:bodyPr>
            <a:normAutofit fontScale="85000" lnSpcReduction="20000"/>
          </a:bodyPr>
          <a:lstStyle/>
          <a:p>
            <a:r>
              <a:rPr lang="en-GB" dirty="0" smtClean="0"/>
              <a:t>How can </a:t>
            </a:r>
            <a:r>
              <a:rPr lang="en-GB" dirty="0"/>
              <a:t>the camera see a street </a:t>
            </a:r>
            <a:r>
              <a:rPr lang="en-GB" dirty="0" smtClean="0"/>
              <a:t>differently? </a:t>
            </a:r>
            <a:endParaRPr lang="en-GB" dirty="0"/>
          </a:p>
          <a:p>
            <a:r>
              <a:rPr lang="en-GB" dirty="0"/>
              <a:t>How can we look at a street in a different way? </a:t>
            </a:r>
            <a:endParaRPr lang="en-GB" dirty="0" smtClean="0"/>
          </a:p>
          <a:p>
            <a:r>
              <a:rPr lang="en-GB" dirty="0" smtClean="0"/>
              <a:t>How can we frame our pictures in a different way? </a:t>
            </a:r>
          </a:p>
          <a:p>
            <a:pPr marL="0" indent="0">
              <a:buNone/>
            </a:pPr>
            <a:r>
              <a:rPr lang="en-GB" dirty="0" smtClean="0"/>
              <a:t>Look at these photographs, how has the photographer framed his pictures differently?</a:t>
            </a:r>
          </a:p>
          <a:p>
            <a:r>
              <a:rPr lang="en-GB" dirty="0">
                <a:latin typeface="Aharoni" panose="02010803020104030203" pitchFamily="2" charset="-79"/>
                <a:cs typeface="Aharoni" panose="02010803020104030203" pitchFamily="2" charset="-79"/>
              </a:rPr>
              <a:t>It is all about looking at things from a different point of view and noticing things that are hidden away.</a:t>
            </a:r>
          </a:p>
          <a:p>
            <a:r>
              <a:rPr lang="en-GB" dirty="0">
                <a:latin typeface="Aharoni" panose="02010803020104030203" pitchFamily="2" charset="-79"/>
                <a:cs typeface="Aharoni" panose="02010803020104030203" pitchFamily="2" charset="-79"/>
              </a:rPr>
              <a:t>Put yourself in a different position</a:t>
            </a:r>
            <a:r>
              <a:rPr lang="en-GB" dirty="0" smtClean="0">
                <a:latin typeface="Aharoni" panose="02010803020104030203" pitchFamily="2" charset="-79"/>
                <a:cs typeface="Aharoni" panose="02010803020104030203" pitchFamily="2" charset="-79"/>
              </a:rPr>
              <a:t>.</a:t>
            </a:r>
          </a:p>
          <a:p>
            <a:r>
              <a:rPr lang="en-GB" dirty="0" smtClean="0">
                <a:latin typeface="Aharoni" panose="02010803020104030203" pitchFamily="2" charset="-79"/>
                <a:cs typeface="Aharoni" panose="02010803020104030203" pitchFamily="2" charset="-79"/>
              </a:rPr>
              <a:t>Due in Monday 14</a:t>
            </a:r>
            <a:r>
              <a:rPr lang="en-GB" baseline="30000" dirty="0" smtClean="0">
                <a:latin typeface="Aharoni" panose="02010803020104030203" pitchFamily="2" charset="-79"/>
                <a:cs typeface="Aharoni" panose="02010803020104030203" pitchFamily="2" charset="-79"/>
              </a:rPr>
              <a:t>th</a:t>
            </a:r>
            <a:r>
              <a:rPr lang="en-GB" dirty="0" smtClean="0">
                <a:latin typeface="Aharoni" panose="02010803020104030203" pitchFamily="2" charset="-79"/>
                <a:cs typeface="Aharoni" panose="02010803020104030203" pitchFamily="2" charset="-79"/>
              </a:rPr>
              <a:t> Sept.</a:t>
            </a:r>
            <a:endParaRPr lang="en-GB" dirty="0">
              <a:latin typeface="Aharoni" panose="02010803020104030203" pitchFamily="2" charset="-79"/>
              <a:cs typeface="Aharoni" panose="02010803020104030203" pitchFamily="2" charset="-79"/>
            </a:endParaRPr>
          </a:p>
          <a:p>
            <a:pPr marL="0" indent="0">
              <a:buNone/>
            </a:pPr>
            <a:r>
              <a:rPr lang="en-GB" dirty="0" smtClean="0"/>
              <a:t> </a:t>
            </a:r>
          </a:p>
        </p:txBody>
      </p:sp>
      <p:sp>
        <p:nvSpPr>
          <p:cNvPr id="5" name="Title 1"/>
          <p:cNvSpPr txBox="1">
            <a:spLocks/>
          </p:cNvSpPr>
          <p:nvPr/>
        </p:nvSpPr>
        <p:spPr>
          <a:xfrm>
            <a:off x="0" y="-171400"/>
            <a:ext cx="91440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t>Homework 1 -View points </a:t>
            </a:r>
            <a:endParaRPr lang="en-GB" b="1" dirty="0"/>
          </a:p>
        </p:txBody>
      </p:sp>
      <p:sp>
        <p:nvSpPr>
          <p:cNvPr id="7" name="Rounded Rectangle 6"/>
          <p:cNvSpPr/>
          <p:nvPr/>
        </p:nvSpPr>
        <p:spPr>
          <a:xfrm>
            <a:off x="28236" y="5999128"/>
            <a:ext cx="1547664" cy="83671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smtClean="0"/>
              <a:t>AO3</a:t>
            </a:r>
            <a:endParaRPr lang="en-GB" sz="4800" b="1" dirty="0"/>
          </a:p>
        </p:txBody>
      </p:sp>
    </p:spTree>
    <p:extLst>
      <p:ext uri="{BB962C8B-B14F-4D97-AF65-F5344CB8AC3E}">
        <p14:creationId xmlns:p14="http://schemas.microsoft.com/office/powerpoint/2010/main" val="26821738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7384"/>
            <a:ext cx="4572000" cy="34563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b="1" dirty="0"/>
              <a:t>Homework 1 -View points </a:t>
            </a:r>
          </a:p>
          <a:p>
            <a:pPr algn="l"/>
            <a:r>
              <a:rPr lang="en-GB" sz="2000" dirty="0" smtClean="0">
                <a:latin typeface="Aharoni" panose="02010803020104030203" pitchFamily="2" charset="-79"/>
                <a:cs typeface="Aharoni" panose="02010803020104030203" pitchFamily="2" charset="-79"/>
              </a:rPr>
              <a:t>Explore new view points in order to develop the composition of your Urban photographs. Take at least 10 photographs. It is all about looking at things from a different point of view and noticing things that are hidden away.</a:t>
            </a:r>
          </a:p>
          <a:p>
            <a:pPr algn="l"/>
            <a:r>
              <a:rPr lang="en-GB" sz="2000">
                <a:latin typeface="Aharoni" panose="02010803020104030203" pitchFamily="2" charset="-79"/>
                <a:cs typeface="Aharoni" panose="02010803020104030203" pitchFamily="2" charset="-79"/>
              </a:rPr>
              <a:t>Upload your images onto your website </a:t>
            </a:r>
            <a:endParaRPr lang="en-GB" sz="2000" smtClean="0">
              <a:latin typeface="Aharoni" panose="02010803020104030203" pitchFamily="2" charset="-79"/>
              <a:cs typeface="Aharoni" panose="02010803020104030203" pitchFamily="2" charset="-79"/>
            </a:endParaRPr>
          </a:p>
          <a:p>
            <a:pPr algn="l"/>
            <a:r>
              <a:rPr lang="en-GB" sz="2000" smtClean="0">
                <a:latin typeface="Aharoni" panose="02010803020104030203" pitchFamily="2" charset="-79"/>
                <a:cs typeface="Aharoni" panose="02010803020104030203" pitchFamily="2" charset="-79"/>
              </a:rPr>
              <a:t>Due </a:t>
            </a:r>
            <a:r>
              <a:rPr lang="en-GB" sz="2000" dirty="0">
                <a:latin typeface="Aharoni" panose="02010803020104030203" pitchFamily="2" charset="-79"/>
                <a:cs typeface="Aharoni" panose="02010803020104030203" pitchFamily="2" charset="-79"/>
              </a:rPr>
              <a:t>in Monday 14</a:t>
            </a:r>
            <a:r>
              <a:rPr lang="en-GB" sz="2000" baseline="30000" dirty="0">
                <a:latin typeface="Aharoni" panose="02010803020104030203" pitchFamily="2" charset="-79"/>
                <a:cs typeface="Aharoni" panose="02010803020104030203" pitchFamily="2" charset="-79"/>
              </a:rPr>
              <a:t>th</a:t>
            </a:r>
            <a:r>
              <a:rPr lang="en-GB" sz="2000" dirty="0">
                <a:latin typeface="Aharoni" panose="02010803020104030203" pitchFamily="2" charset="-79"/>
                <a:cs typeface="Aharoni" panose="02010803020104030203" pitchFamily="2" charset="-79"/>
              </a:rPr>
              <a:t> Sept.</a:t>
            </a:r>
          </a:p>
          <a:p>
            <a:pPr algn="l"/>
            <a:r>
              <a:rPr lang="en-GB" sz="2000" dirty="0" smtClean="0"/>
              <a:t> </a:t>
            </a:r>
            <a:endParaRPr lang="en-GB" sz="2000" dirty="0"/>
          </a:p>
        </p:txBody>
      </p:sp>
      <p:sp>
        <p:nvSpPr>
          <p:cNvPr id="5" name="Content Placeholder 3"/>
          <p:cNvSpPr txBox="1">
            <a:spLocks/>
          </p:cNvSpPr>
          <p:nvPr/>
        </p:nvSpPr>
        <p:spPr>
          <a:xfrm>
            <a:off x="395536" y="2204864"/>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dirty="0" smtClean="0"/>
              <a:t> </a:t>
            </a:r>
          </a:p>
        </p:txBody>
      </p:sp>
      <p:sp>
        <p:nvSpPr>
          <p:cNvPr id="6" name="Title 1"/>
          <p:cNvSpPr txBox="1">
            <a:spLocks/>
          </p:cNvSpPr>
          <p:nvPr/>
        </p:nvSpPr>
        <p:spPr>
          <a:xfrm>
            <a:off x="0" y="-171400"/>
            <a:ext cx="91440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800" b="1" dirty="0"/>
          </a:p>
        </p:txBody>
      </p:sp>
      <p:sp>
        <p:nvSpPr>
          <p:cNvPr id="7" name="Title 1"/>
          <p:cNvSpPr txBox="1">
            <a:spLocks/>
          </p:cNvSpPr>
          <p:nvPr/>
        </p:nvSpPr>
        <p:spPr>
          <a:xfrm>
            <a:off x="4572000" y="18937"/>
            <a:ext cx="4572000" cy="34563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b="1" dirty="0"/>
              <a:t>Homework 1 -View points </a:t>
            </a:r>
          </a:p>
          <a:p>
            <a:pPr algn="l"/>
            <a:r>
              <a:rPr lang="en-GB" sz="2000" dirty="0" smtClean="0">
                <a:latin typeface="Aharoni" panose="02010803020104030203" pitchFamily="2" charset="-79"/>
                <a:cs typeface="Aharoni" panose="02010803020104030203" pitchFamily="2" charset="-79"/>
              </a:rPr>
              <a:t>Explore new view points in order to develop the composition of your Urban photographs. Take at least 10 photographs. It is all about looking at things from a different point of view and noticing things that are hidden away.</a:t>
            </a:r>
          </a:p>
          <a:p>
            <a:pPr algn="l"/>
            <a:r>
              <a:rPr lang="en-GB" sz="2000" dirty="0">
                <a:latin typeface="Aharoni" panose="02010803020104030203" pitchFamily="2" charset="-79"/>
                <a:cs typeface="Aharoni" panose="02010803020104030203" pitchFamily="2" charset="-79"/>
              </a:rPr>
              <a:t>Upload your images onto your website </a:t>
            </a:r>
            <a:endParaRPr lang="en-GB" sz="2000" dirty="0" smtClean="0">
              <a:latin typeface="Aharoni" panose="02010803020104030203" pitchFamily="2" charset="-79"/>
              <a:cs typeface="Aharoni" panose="02010803020104030203" pitchFamily="2" charset="-79"/>
            </a:endParaRPr>
          </a:p>
          <a:p>
            <a:pPr algn="l"/>
            <a:r>
              <a:rPr lang="en-GB" sz="2000" dirty="0" smtClean="0">
                <a:latin typeface="Aharoni" panose="02010803020104030203" pitchFamily="2" charset="-79"/>
                <a:cs typeface="Aharoni" panose="02010803020104030203" pitchFamily="2" charset="-79"/>
              </a:rPr>
              <a:t>Due </a:t>
            </a:r>
            <a:r>
              <a:rPr lang="en-GB" sz="2000" dirty="0">
                <a:latin typeface="Aharoni" panose="02010803020104030203" pitchFamily="2" charset="-79"/>
                <a:cs typeface="Aharoni" panose="02010803020104030203" pitchFamily="2" charset="-79"/>
              </a:rPr>
              <a:t>in Monday 14</a:t>
            </a:r>
            <a:r>
              <a:rPr lang="en-GB" sz="2000" baseline="30000" dirty="0">
                <a:latin typeface="Aharoni" panose="02010803020104030203" pitchFamily="2" charset="-79"/>
                <a:cs typeface="Aharoni" panose="02010803020104030203" pitchFamily="2" charset="-79"/>
              </a:rPr>
              <a:t>th</a:t>
            </a:r>
            <a:r>
              <a:rPr lang="en-GB" sz="2000" dirty="0">
                <a:latin typeface="Aharoni" panose="02010803020104030203" pitchFamily="2" charset="-79"/>
                <a:cs typeface="Aharoni" panose="02010803020104030203" pitchFamily="2" charset="-79"/>
              </a:rPr>
              <a:t> Sept.</a:t>
            </a:r>
          </a:p>
          <a:p>
            <a:pPr algn="l"/>
            <a:r>
              <a:rPr lang="en-GB" sz="2000" dirty="0" smtClean="0"/>
              <a:t> </a:t>
            </a:r>
            <a:endParaRPr lang="en-GB" sz="2000" dirty="0"/>
          </a:p>
        </p:txBody>
      </p:sp>
      <p:sp>
        <p:nvSpPr>
          <p:cNvPr id="8" name="Title 1"/>
          <p:cNvSpPr txBox="1">
            <a:spLocks/>
          </p:cNvSpPr>
          <p:nvPr/>
        </p:nvSpPr>
        <p:spPr>
          <a:xfrm>
            <a:off x="33001" y="3355295"/>
            <a:ext cx="4572000" cy="34563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b="1" dirty="0"/>
              <a:t>Homework 1 -View points </a:t>
            </a:r>
          </a:p>
          <a:p>
            <a:pPr algn="l"/>
            <a:r>
              <a:rPr lang="en-GB" sz="2000" dirty="0" smtClean="0">
                <a:latin typeface="Aharoni" panose="02010803020104030203" pitchFamily="2" charset="-79"/>
                <a:cs typeface="Aharoni" panose="02010803020104030203" pitchFamily="2" charset="-79"/>
              </a:rPr>
              <a:t>Explore new view points in order to develop the composition of your Urban photographs. Take at least 10 photographs. It is all about looking at things from a different point of view and noticing things that are hidden away.</a:t>
            </a:r>
          </a:p>
          <a:p>
            <a:pPr algn="l"/>
            <a:r>
              <a:rPr lang="en-GB" sz="2000" dirty="0" smtClean="0">
                <a:latin typeface="Aharoni" panose="02010803020104030203" pitchFamily="2" charset="-79"/>
                <a:cs typeface="Aharoni" panose="02010803020104030203" pitchFamily="2" charset="-79"/>
              </a:rPr>
              <a:t>Upload your images onto your website.</a:t>
            </a:r>
            <a:endParaRPr lang="en-GB" sz="2000" dirty="0">
              <a:latin typeface="Aharoni" panose="02010803020104030203" pitchFamily="2" charset="-79"/>
              <a:cs typeface="Aharoni" panose="02010803020104030203" pitchFamily="2" charset="-79"/>
            </a:endParaRPr>
          </a:p>
          <a:p>
            <a:pPr algn="l"/>
            <a:r>
              <a:rPr lang="en-GB" sz="2000" dirty="0">
                <a:latin typeface="Aharoni" panose="02010803020104030203" pitchFamily="2" charset="-79"/>
                <a:cs typeface="Aharoni" panose="02010803020104030203" pitchFamily="2" charset="-79"/>
              </a:rPr>
              <a:t>Due in Monday 14</a:t>
            </a:r>
            <a:r>
              <a:rPr lang="en-GB" sz="2000" baseline="30000" dirty="0">
                <a:latin typeface="Aharoni" panose="02010803020104030203" pitchFamily="2" charset="-79"/>
                <a:cs typeface="Aharoni" panose="02010803020104030203" pitchFamily="2" charset="-79"/>
              </a:rPr>
              <a:t>th</a:t>
            </a:r>
            <a:r>
              <a:rPr lang="en-GB" sz="2000" dirty="0">
                <a:latin typeface="Aharoni" panose="02010803020104030203" pitchFamily="2" charset="-79"/>
                <a:cs typeface="Aharoni" panose="02010803020104030203" pitchFamily="2" charset="-79"/>
              </a:rPr>
              <a:t> Sept.</a:t>
            </a:r>
          </a:p>
          <a:p>
            <a:pPr algn="l"/>
            <a:r>
              <a:rPr lang="en-GB" sz="2000" dirty="0" smtClean="0"/>
              <a:t> </a:t>
            </a:r>
            <a:endParaRPr lang="en-GB" sz="2000" dirty="0"/>
          </a:p>
        </p:txBody>
      </p:sp>
      <p:sp>
        <p:nvSpPr>
          <p:cNvPr id="9" name="Title 1"/>
          <p:cNvSpPr txBox="1">
            <a:spLocks/>
          </p:cNvSpPr>
          <p:nvPr/>
        </p:nvSpPr>
        <p:spPr>
          <a:xfrm>
            <a:off x="4605001" y="3401616"/>
            <a:ext cx="4572000" cy="34563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b="1" dirty="0"/>
              <a:t>Homework 1 -View points </a:t>
            </a:r>
          </a:p>
          <a:p>
            <a:pPr algn="l"/>
            <a:r>
              <a:rPr lang="en-GB" sz="2000" dirty="0" smtClean="0">
                <a:latin typeface="Aharoni" panose="02010803020104030203" pitchFamily="2" charset="-79"/>
                <a:cs typeface="Aharoni" panose="02010803020104030203" pitchFamily="2" charset="-79"/>
              </a:rPr>
              <a:t>Explore new view points in order to develop the composition of your Urban photographs. Take at least 10 photographs. It is all about looking at things from a different point of view and noticing things that are hidden away.</a:t>
            </a:r>
          </a:p>
          <a:p>
            <a:pPr algn="l"/>
            <a:r>
              <a:rPr lang="en-GB" sz="2000" dirty="0">
                <a:latin typeface="Aharoni" panose="02010803020104030203" pitchFamily="2" charset="-79"/>
                <a:cs typeface="Aharoni" panose="02010803020104030203" pitchFamily="2" charset="-79"/>
              </a:rPr>
              <a:t>Upload your images onto your website </a:t>
            </a:r>
            <a:endParaRPr lang="en-GB" sz="2000" dirty="0" smtClean="0">
              <a:latin typeface="Aharoni" panose="02010803020104030203" pitchFamily="2" charset="-79"/>
              <a:cs typeface="Aharoni" panose="02010803020104030203" pitchFamily="2" charset="-79"/>
            </a:endParaRPr>
          </a:p>
          <a:p>
            <a:pPr algn="l"/>
            <a:r>
              <a:rPr lang="en-GB" sz="2000" dirty="0" smtClean="0">
                <a:latin typeface="Aharoni" panose="02010803020104030203" pitchFamily="2" charset="-79"/>
                <a:cs typeface="Aharoni" panose="02010803020104030203" pitchFamily="2" charset="-79"/>
              </a:rPr>
              <a:t>Due </a:t>
            </a:r>
            <a:r>
              <a:rPr lang="en-GB" sz="2000" dirty="0">
                <a:latin typeface="Aharoni" panose="02010803020104030203" pitchFamily="2" charset="-79"/>
                <a:cs typeface="Aharoni" panose="02010803020104030203" pitchFamily="2" charset="-79"/>
              </a:rPr>
              <a:t>in Monday 14</a:t>
            </a:r>
            <a:r>
              <a:rPr lang="en-GB" sz="2000" baseline="30000" dirty="0">
                <a:latin typeface="Aharoni" panose="02010803020104030203" pitchFamily="2" charset="-79"/>
                <a:cs typeface="Aharoni" panose="02010803020104030203" pitchFamily="2" charset="-79"/>
              </a:rPr>
              <a:t>th</a:t>
            </a:r>
            <a:r>
              <a:rPr lang="en-GB" sz="2000" dirty="0">
                <a:latin typeface="Aharoni" panose="02010803020104030203" pitchFamily="2" charset="-79"/>
                <a:cs typeface="Aharoni" panose="02010803020104030203" pitchFamily="2" charset="-79"/>
              </a:rPr>
              <a:t> Sept.</a:t>
            </a:r>
          </a:p>
          <a:p>
            <a:pPr algn="l"/>
            <a:r>
              <a:rPr lang="en-GB" sz="2000" dirty="0" smtClean="0"/>
              <a:t> </a:t>
            </a:r>
            <a:endParaRPr lang="en-GB" sz="2000" dirty="0"/>
          </a:p>
        </p:txBody>
      </p:sp>
    </p:spTree>
    <p:extLst>
      <p:ext uri="{BB962C8B-B14F-4D97-AF65-F5344CB8AC3E}">
        <p14:creationId xmlns:p14="http://schemas.microsoft.com/office/powerpoint/2010/main" val="40905526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64167"/>
            <a:ext cx="9063271" cy="3242197"/>
          </a:xfrm>
        </p:spPr>
        <p:txBody>
          <a:bodyPr>
            <a:normAutofit/>
          </a:bodyPr>
          <a:lstStyle/>
          <a:p>
            <a:r>
              <a:rPr lang="en-GB" sz="4000" dirty="0" smtClean="0">
                <a:latin typeface="Aharoni" panose="02010803020104030203" pitchFamily="2" charset="-79"/>
                <a:cs typeface="Aharoni" panose="02010803020104030203" pitchFamily="2" charset="-79"/>
              </a:rPr>
              <a:t>Changing the viewpoint</a:t>
            </a:r>
            <a:endParaRPr lang="en-GB" sz="4000" dirty="0">
              <a:latin typeface="Aharoni" panose="02010803020104030203" pitchFamily="2" charset="-79"/>
              <a:cs typeface="Aharoni" panose="02010803020104030203" pitchFamily="2" charset="-79"/>
            </a:endParaRPr>
          </a:p>
        </p:txBody>
      </p:sp>
      <p:pic>
        <p:nvPicPr>
          <p:cNvPr id="4098" name="Picture 2" descr="M:\buildings\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3698"/>
            <a:ext cx="4623756" cy="30056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buildings\Picture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43698"/>
            <a:ext cx="3784903" cy="28411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www.mattstuart.com/store/image/file/0f/6i/amqdgt/MattStuart_TrafalgarSquare.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218" y="3905672"/>
            <a:ext cx="4487539" cy="295232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DCIM\104CANON\IMG_009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3987" y="3905672"/>
            <a:ext cx="4289040" cy="285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3327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pic>
        <p:nvPicPr>
          <p:cNvPr id="6" name="Picture 6" descr="http://www.catalogodasartes.com.br/Upload/@Obras/Andr%C3%A9a%20Martins%20da%20Silva%5C%7B9F8097F8-9856-4715-89D2-10894FF73BA5%7D_cassiovasconcellos01Sim%20Galeria.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323426"/>
            <a:ext cx="3384376" cy="35001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s://pleasurephoto.files.wordpress.com/2012/01/michael-wolf-architecture-density.jpe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0" y="-56950"/>
            <a:ext cx="3580650" cy="287770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a:xfrm>
            <a:off x="3779912" y="2230686"/>
            <a:ext cx="5256584" cy="2578298"/>
          </a:xfrm>
        </p:spPr>
        <p:txBody>
          <a:bodyPr>
            <a:normAutofit/>
          </a:bodyPr>
          <a:lstStyle/>
          <a:p>
            <a:r>
              <a:rPr lang="en-GB" sz="3200" dirty="0" smtClean="0">
                <a:latin typeface="Aharoni" panose="02010803020104030203" pitchFamily="2" charset="-79"/>
                <a:cs typeface="Aharoni" panose="02010803020104030203" pitchFamily="2" charset="-79"/>
              </a:rPr>
              <a:t>Cropping to show pattern </a:t>
            </a:r>
            <a:endParaRPr lang="en-GB" sz="3200" dirty="0">
              <a:latin typeface="Aharoni" panose="02010803020104030203" pitchFamily="2" charset="-79"/>
              <a:cs typeface="Aharoni" panose="02010803020104030203" pitchFamily="2" charset="-79"/>
            </a:endParaRPr>
          </a:p>
        </p:txBody>
      </p:sp>
      <p:pic>
        <p:nvPicPr>
          <p:cNvPr id="9" name="Picture 2" descr="M:\buildings\0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1918" y="3900957"/>
            <a:ext cx="4352082" cy="279278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DCIM\104CANON\IMG_009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552" y="116632"/>
            <a:ext cx="4067944" cy="2711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2284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284984"/>
            <a:ext cx="8229600" cy="1143000"/>
          </a:xfrm>
        </p:spPr>
        <p:txBody>
          <a:bodyPr>
            <a:normAutofit fontScale="90000"/>
          </a:bodyPr>
          <a:lstStyle/>
          <a:p>
            <a:r>
              <a:rPr lang="en-GB" dirty="0" smtClean="0">
                <a:latin typeface="Aharoni" panose="02010803020104030203" pitchFamily="2" charset="-79"/>
                <a:cs typeface="Aharoni" panose="02010803020104030203" pitchFamily="2" charset="-79"/>
              </a:rPr>
              <a:t>What do these images have in common?</a:t>
            </a:r>
            <a:br>
              <a:rPr lang="en-GB" dirty="0" smtClean="0">
                <a:latin typeface="Aharoni" panose="02010803020104030203" pitchFamily="2" charset="-79"/>
                <a:cs typeface="Aharoni" panose="02010803020104030203" pitchFamily="2" charset="-79"/>
              </a:rPr>
            </a:br>
            <a:r>
              <a:rPr lang="en-GB" dirty="0">
                <a:latin typeface="Aharoni" panose="02010803020104030203" pitchFamily="2" charset="-79"/>
                <a:cs typeface="Aharoni" panose="02010803020104030203" pitchFamily="2" charset="-79"/>
              </a:rPr>
              <a:t/>
            </a:r>
            <a:br>
              <a:rPr lang="en-GB" dirty="0">
                <a:latin typeface="Aharoni" panose="02010803020104030203" pitchFamily="2" charset="-79"/>
                <a:cs typeface="Aharoni" panose="02010803020104030203" pitchFamily="2" charset="-79"/>
              </a:rPr>
            </a:br>
            <a:r>
              <a:rPr lang="en-GB" dirty="0" smtClean="0">
                <a:latin typeface="Aharoni" panose="02010803020104030203" pitchFamily="2" charset="-79"/>
                <a:cs typeface="Aharoni" panose="02010803020104030203" pitchFamily="2" charset="-79"/>
              </a:rPr>
              <a:t>As a group of photos how would you describe them?</a:t>
            </a:r>
            <a:br>
              <a:rPr lang="en-GB" dirty="0" smtClean="0">
                <a:latin typeface="Aharoni" panose="02010803020104030203" pitchFamily="2" charset="-79"/>
                <a:cs typeface="Aharoni" panose="02010803020104030203" pitchFamily="2" charset="-79"/>
              </a:rPr>
            </a:br>
            <a:r>
              <a:rPr lang="en-GB" dirty="0">
                <a:latin typeface="Aharoni" panose="02010803020104030203" pitchFamily="2" charset="-79"/>
                <a:cs typeface="Aharoni" panose="02010803020104030203" pitchFamily="2" charset="-79"/>
              </a:rPr>
              <a:t/>
            </a:r>
            <a:br>
              <a:rPr lang="en-GB" dirty="0">
                <a:latin typeface="Aharoni" panose="02010803020104030203" pitchFamily="2" charset="-79"/>
                <a:cs typeface="Aharoni" panose="02010803020104030203" pitchFamily="2" charset="-79"/>
              </a:rPr>
            </a:br>
            <a:endParaRPr lang="en-GB"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5699379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buildings\view point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412" y="1844824"/>
            <a:ext cx="4837558" cy="324036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67544" y="0"/>
            <a:ext cx="8229600" cy="1143000"/>
          </a:xfrm>
        </p:spPr>
        <p:txBody>
          <a:bodyPr>
            <a:normAutofit/>
          </a:bodyPr>
          <a:lstStyle/>
          <a:p>
            <a:r>
              <a:rPr lang="en-GB" sz="4000" dirty="0" smtClean="0">
                <a:latin typeface="Aharoni" panose="02010803020104030203" pitchFamily="2" charset="-79"/>
                <a:cs typeface="Aharoni" panose="02010803020104030203" pitchFamily="2" charset="-79"/>
              </a:rPr>
              <a:t>Framing your shot</a:t>
            </a:r>
            <a:endParaRPr lang="en-GB" sz="4000" dirty="0">
              <a:latin typeface="Aharoni" panose="02010803020104030203" pitchFamily="2" charset="-79"/>
              <a:cs typeface="Aharoni" panose="02010803020104030203" pitchFamily="2" charset="-79"/>
            </a:endParaRPr>
          </a:p>
        </p:txBody>
      </p:sp>
      <p:pic>
        <p:nvPicPr>
          <p:cNvPr id="6" name="Picture 4" descr="http://www.sfmoma.org/images/artwork/large/2011.248_01_b02.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5" y="4167288"/>
            <a:ext cx="3760901" cy="25093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DCIM\104CANON\IMG_010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708" t="5719" r="30108" b="23083"/>
          <a:stretch/>
        </p:blipFill>
        <p:spPr bwMode="auto">
          <a:xfrm rot="5400000">
            <a:off x="5332595" y="1156237"/>
            <a:ext cx="3264446" cy="2913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6087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r>
              <a:rPr lang="en-GB" dirty="0" smtClean="0">
                <a:latin typeface="Aharoni" panose="02010803020104030203" pitchFamily="2" charset="-79"/>
                <a:cs typeface="Aharoni" panose="02010803020104030203" pitchFamily="2" charset="-79"/>
              </a:rPr>
              <a:t>It is all about looking at things from a different point of view and noticing things that are hidden away.</a:t>
            </a:r>
          </a:p>
          <a:p>
            <a:r>
              <a:rPr lang="en-GB" dirty="0" smtClean="0">
                <a:latin typeface="Aharoni" panose="02010803020104030203" pitchFamily="2" charset="-79"/>
                <a:cs typeface="Aharoni" panose="02010803020104030203" pitchFamily="2" charset="-79"/>
              </a:rPr>
              <a:t>Put yourself in a different position.</a:t>
            </a:r>
          </a:p>
          <a:p>
            <a:endParaRPr lang="en-GB" dirty="0" smtClean="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3367461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600" dirty="0" smtClean="0">
                <a:latin typeface="Aharoni" panose="02010803020104030203" pitchFamily="2" charset="-79"/>
                <a:cs typeface="Aharoni" panose="02010803020104030203" pitchFamily="2" charset="-79"/>
              </a:rPr>
              <a:t>Summer Homework - Abstract</a:t>
            </a:r>
            <a:endParaRPr lang="en-GB" sz="3600"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107504" y="1387629"/>
            <a:ext cx="2448576" cy="4925144"/>
          </a:xfrm>
        </p:spPr>
        <p:txBody>
          <a:bodyPr>
            <a:normAutofit/>
          </a:bodyPr>
          <a:lstStyle/>
          <a:p>
            <a:pPr marL="0" indent="0">
              <a:buNone/>
            </a:pPr>
            <a:r>
              <a:rPr lang="en-GB" sz="2400" dirty="0" smtClean="0">
                <a:latin typeface="Aharoni" panose="02010803020104030203" pitchFamily="2" charset="-79"/>
                <a:cs typeface="Aharoni" panose="02010803020104030203" pitchFamily="2" charset="-79"/>
              </a:rPr>
              <a:t>Task 1  – </a:t>
            </a:r>
          </a:p>
          <a:p>
            <a:pPr marL="0" indent="0">
              <a:buNone/>
            </a:pPr>
            <a:r>
              <a:rPr lang="en-GB" sz="2400" dirty="0" smtClean="0">
                <a:latin typeface="Aharoni" panose="02010803020104030203" pitchFamily="2" charset="-79"/>
                <a:cs typeface="Aharoni" panose="02010803020104030203" pitchFamily="2" charset="-79"/>
              </a:rPr>
              <a:t>Abstract</a:t>
            </a:r>
          </a:p>
          <a:p>
            <a:pPr marL="0" indent="0">
              <a:buNone/>
            </a:pPr>
            <a:r>
              <a:rPr lang="en-GB" sz="2400" dirty="0" smtClean="0">
                <a:latin typeface="Aharoni" panose="02010803020104030203" pitchFamily="2" charset="-79"/>
                <a:cs typeface="Aharoni" panose="02010803020104030203" pitchFamily="2" charset="-79"/>
              </a:rPr>
              <a:t>Take 10+ photos of the urban landscape with shapes and patterns as the theme.  </a:t>
            </a:r>
          </a:p>
          <a:p>
            <a:pPr marL="0" indent="0">
              <a:buNone/>
            </a:pPr>
            <a:endParaRPr lang="en-GB" sz="2400" dirty="0">
              <a:latin typeface="Aharoni" panose="02010803020104030203" pitchFamily="2" charset="-79"/>
              <a:cs typeface="Aharoni" panose="02010803020104030203" pitchFamily="2" charset="-79"/>
            </a:endParaRPr>
          </a:p>
        </p:txBody>
      </p:sp>
      <p:pic>
        <p:nvPicPr>
          <p:cNvPr id="4" name="Picture 2" descr="http://www.bau-xiphoto.com/dynamic/images/detail/Michael_Wolf_Transparent_City_13___Edition_of_9_18683_360.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0102" y="3678566"/>
            <a:ext cx="2999242" cy="22494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metalocus.es/en/system/files/file-images/michael_wolf_metalocus_01_1280.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5776" y="1387629"/>
            <a:ext cx="3214326" cy="22679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www.christopheguye.com/assets/images/Michael-Wolf/a20_Michael-Wolf_Architecture-of-Density.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05776" y="3702207"/>
            <a:ext cx="3218031" cy="26624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s://pleasurephoto.files.wordpress.com/2012/01/michael-wolf-architecture-density.jpe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20102" y="1313935"/>
            <a:ext cx="3005305" cy="2415307"/>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p:cNvSpPr/>
          <p:nvPr/>
        </p:nvSpPr>
        <p:spPr>
          <a:xfrm>
            <a:off x="1942318" y="2852936"/>
            <a:ext cx="4320480" cy="234888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Create a title </a:t>
            </a:r>
            <a:r>
              <a:rPr lang="en-GB" b="1" dirty="0" smtClean="0">
                <a:solidFill>
                  <a:schemeClr val="tx1"/>
                </a:solidFill>
              </a:rPr>
              <a:t>Abstract </a:t>
            </a:r>
            <a:r>
              <a:rPr lang="en-GB" dirty="0" smtClean="0">
                <a:solidFill>
                  <a:schemeClr val="tx1"/>
                </a:solidFill>
              </a:rPr>
              <a:t>, insert a gallery and upload your homework photos to your website </a:t>
            </a:r>
            <a:endParaRPr lang="en-GB" dirty="0">
              <a:solidFill>
                <a:schemeClr val="tx1"/>
              </a:solidFill>
            </a:endParaRPr>
          </a:p>
        </p:txBody>
      </p:sp>
      <p:sp>
        <p:nvSpPr>
          <p:cNvPr id="9" name="Rounded Rectangle 8"/>
          <p:cNvSpPr/>
          <p:nvPr/>
        </p:nvSpPr>
        <p:spPr>
          <a:xfrm>
            <a:off x="0" y="6048672"/>
            <a:ext cx="1547664" cy="83671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smtClean="0"/>
              <a:t>AO1</a:t>
            </a:r>
            <a:endParaRPr lang="en-GB" sz="4800" b="1" dirty="0"/>
          </a:p>
        </p:txBody>
      </p:sp>
      <p:sp>
        <p:nvSpPr>
          <p:cNvPr id="10" name="Rounded Rectangle 9"/>
          <p:cNvSpPr/>
          <p:nvPr/>
        </p:nvSpPr>
        <p:spPr>
          <a:xfrm>
            <a:off x="0" y="6021288"/>
            <a:ext cx="1547664" cy="83671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smtClean="0"/>
              <a:t>AO3</a:t>
            </a:r>
            <a:endParaRPr lang="en-GB" sz="4800" b="1" dirty="0"/>
          </a:p>
        </p:txBody>
      </p:sp>
    </p:spTree>
    <p:extLst>
      <p:ext uri="{BB962C8B-B14F-4D97-AF65-F5344CB8AC3E}">
        <p14:creationId xmlns:p14="http://schemas.microsoft.com/office/powerpoint/2010/main" val="34831764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600" dirty="0" smtClean="0">
                <a:latin typeface="Aharoni" panose="02010803020104030203" pitchFamily="2" charset="-79"/>
                <a:cs typeface="Aharoni" panose="02010803020104030203" pitchFamily="2" charset="-79"/>
              </a:rPr>
              <a:t>Summer Homework - Repetition</a:t>
            </a:r>
            <a:endParaRPr lang="en-GB" sz="3600"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107504" y="1387629"/>
            <a:ext cx="2448576" cy="4925144"/>
          </a:xfrm>
        </p:spPr>
        <p:txBody>
          <a:bodyPr>
            <a:normAutofit/>
          </a:bodyPr>
          <a:lstStyle/>
          <a:p>
            <a:pPr marL="0" indent="0">
              <a:buNone/>
            </a:pPr>
            <a:r>
              <a:rPr lang="en-GB" sz="2400" dirty="0" smtClean="0">
                <a:latin typeface="Aharoni" panose="02010803020104030203" pitchFamily="2" charset="-79"/>
                <a:cs typeface="Aharoni" panose="02010803020104030203" pitchFamily="2" charset="-79"/>
              </a:rPr>
              <a:t>Task 2- </a:t>
            </a:r>
          </a:p>
          <a:p>
            <a:pPr marL="0" indent="0">
              <a:buNone/>
            </a:pPr>
            <a:r>
              <a:rPr lang="en-GB" sz="2400" dirty="0" smtClean="0">
                <a:latin typeface="Aharoni" panose="02010803020104030203" pitchFamily="2" charset="-79"/>
                <a:cs typeface="Aharoni" panose="02010803020104030203" pitchFamily="2" charset="-79"/>
              </a:rPr>
              <a:t>Take 10+ photos of the urban landscape with a repeated viewpoint or subject</a:t>
            </a:r>
          </a:p>
          <a:p>
            <a:pPr marL="0" indent="0">
              <a:buNone/>
            </a:pPr>
            <a:endParaRPr lang="en-GB" sz="2400" dirty="0">
              <a:latin typeface="Aharoni" panose="02010803020104030203" pitchFamily="2" charset="-79"/>
              <a:cs typeface="Aharoni" panose="02010803020104030203" pitchFamily="2" charset="-79"/>
            </a:endParaRPr>
          </a:p>
        </p:txBody>
      </p:sp>
      <p:pic>
        <p:nvPicPr>
          <p:cNvPr id="8" name="Picture 8" descr="http://4.bp.blogspot.com/_XRHUx3qu5S0/TMG07GQs-aI/AAAAAAAABNY/2lwqiM-jIBA/s1600/Taxi+Photographer.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347" y="1113945"/>
            <a:ext cx="5600700" cy="37433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blogs.erg.be/art2/wp-content/uploads/2013/01/Alys-F_Sleepers.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 y="4857270"/>
            <a:ext cx="3059641" cy="20007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www.artandsignature.com/wp-content/uploads/2014/09/10697383_701913266560181_5149812568788120706_o.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9347" y="4838122"/>
            <a:ext cx="2997771" cy="19570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https://antonisiaschroder.files.wordpress.com/2011/11/sleepers-2.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57118" y="4838122"/>
            <a:ext cx="3057839" cy="1957017"/>
          </a:xfrm>
          <a:prstGeom prst="rect">
            <a:avLst/>
          </a:prstGeom>
          <a:noFill/>
          <a:extLst>
            <a:ext uri="{909E8E84-426E-40DD-AFC4-6F175D3DCCD1}">
              <a14:hiddenFill xmlns:a14="http://schemas.microsoft.com/office/drawing/2010/main">
                <a:solidFill>
                  <a:srgbClr val="FFFFFF"/>
                </a:solidFill>
              </a14:hiddenFill>
            </a:ext>
          </a:extLst>
        </p:spPr>
      </p:pic>
      <p:sp>
        <p:nvSpPr>
          <p:cNvPr id="12" name="Right Arrow 11"/>
          <p:cNvSpPr/>
          <p:nvPr/>
        </p:nvSpPr>
        <p:spPr>
          <a:xfrm>
            <a:off x="1942318" y="2852936"/>
            <a:ext cx="4320480" cy="234888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Create a title </a:t>
            </a:r>
            <a:r>
              <a:rPr lang="en-GB" b="1" dirty="0" smtClean="0">
                <a:solidFill>
                  <a:schemeClr val="tx1"/>
                </a:solidFill>
              </a:rPr>
              <a:t>Repetition </a:t>
            </a:r>
            <a:r>
              <a:rPr lang="en-GB" dirty="0" smtClean="0">
                <a:solidFill>
                  <a:schemeClr val="tx1"/>
                </a:solidFill>
              </a:rPr>
              <a:t>, insert a gallery and upload your homework photos to your website </a:t>
            </a:r>
            <a:endParaRPr lang="en-GB" dirty="0">
              <a:solidFill>
                <a:schemeClr val="tx1"/>
              </a:solidFill>
            </a:endParaRPr>
          </a:p>
        </p:txBody>
      </p:sp>
      <p:sp>
        <p:nvSpPr>
          <p:cNvPr id="13" name="Rounded Rectangle 12"/>
          <p:cNvSpPr/>
          <p:nvPr/>
        </p:nvSpPr>
        <p:spPr>
          <a:xfrm>
            <a:off x="0" y="6021288"/>
            <a:ext cx="1547664" cy="83671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smtClean="0"/>
              <a:t>AO3</a:t>
            </a:r>
            <a:endParaRPr lang="en-GB" sz="4800" b="1" dirty="0"/>
          </a:p>
        </p:txBody>
      </p:sp>
    </p:spTree>
    <p:extLst>
      <p:ext uri="{BB962C8B-B14F-4D97-AF65-F5344CB8AC3E}">
        <p14:creationId xmlns:p14="http://schemas.microsoft.com/office/powerpoint/2010/main" val="25271211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sz="3600" dirty="0" smtClean="0">
                <a:latin typeface="Aharoni" panose="02010803020104030203" pitchFamily="2" charset="-79"/>
                <a:cs typeface="Aharoni" panose="02010803020104030203" pitchFamily="2" charset="-79"/>
              </a:rPr>
              <a:t>Summer Homework – Capturing the moment</a:t>
            </a:r>
            <a:endParaRPr lang="en-GB" sz="3600"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107504" y="1387629"/>
            <a:ext cx="2448576" cy="4925144"/>
          </a:xfrm>
        </p:spPr>
        <p:txBody>
          <a:bodyPr>
            <a:normAutofit/>
          </a:bodyPr>
          <a:lstStyle/>
          <a:p>
            <a:pPr marL="0" indent="0">
              <a:buNone/>
            </a:pPr>
            <a:r>
              <a:rPr lang="en-GB" sz="2400" dirty="0" smtClean="0">
                <a:latin typeface="Aharoni" panose="02010803020104030203" pitchFamily="2" charset="-79"/>
                <a:cs typeface="Aharoni" panose="02010803020104030203" pitchFamily="2" charset="-79"/>
              </a:rPr>
              <a:t>Task 3- </a:t>
            </a:r>
          </a:p>
          <a:p>
            <a:pPr marL="0" indent="0">
              <a:buNone/>
            </a:pPr>
            <a:r>
              <a:rPr lang="en-GB" sz="2400" dirty="0" smtClean="0">
                <a:latin typeface="Aharoni" panose="02010803020104030203" pitchFamily="2" charset="-79"/>
                <a:cs typeface="Aharoni" panose="02010803020104030203" pitchFamily="2" charset="-79"/>
              </a:rPr>
              <a:t>Take 10+ photos that captures a moment in the urban landscape.</a:t>
            </a:r>
          </a:p>
          <a:p>
            <a:pPr marL="0" indent="0">
              <a:buNone/>
            </a:pPr>
            <a:endParaRPr lang="en-GB" sz="2400" dirty="0">
              <a:latin typeface="Aharoni" panose="02010803020104030203" pitchFamily="2" charset="-79"/>
              <a:cs typeface="Aharoni" panose="02010803020104030203" pitchFamily="2" charset="-79"/>
            </a:endParaRPr>
          </a:p>
        </p:txBody>
      </p:sp>
      <p:pic>
        <p:nvPicPr>
          <p:cNvPr id="12" name="Picture 2" descr="http://a5.format-assets.com/image/private/s--vB7kiMBz--/c_limit,g_center,h_550,w_65535/a_auto,fl_keep_iptc.progressive,q_95/74457-4714999-_NJ23725_ps_nt4_srgb_cnvs_08_no_key.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6449" y="2828379"/>
            <a:ext cx="3017551" cy="20202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https://richardwiseman.wordpress.com/files/2009/01/05.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4882565"/>
            <a:ext cx="2843808" cy="18709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http://moreintelligentlife.com/files/u11/matt_stuart1.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2595" y="793222"/>
            <a:ext cx="3131840" cy="20604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www.worldphoto.org/_assets/images/NickTurpin3.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24357" y="1394050"/>
            <a:ext cx="3445678" cy="22951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http://www.oomska.co.uk/wp-content/uploads/2012/01/Street-Scene-London-2008-by-Nick-Turpin.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96455" y="4293097"/>
            <a:ext cx="3626140" cy="2423594"/>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p:cNvSpPr/>
          <p:nvPr/>
        </p:nvSpPr>
        <p:spPr>
          <a:xfrm>
            <a:off x="1942318" y="2852936"/>
            <a:ext cx="4320480" cy="234888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Create a title </a:t>
            </a:r>
            <a:r>
              <a:rPr lang="en-GB" b="1" dirty="0" smtClean="0">
                <a:solidFill>
                  <a:schemeClr val="tx1"/>
                </a:solidFill>
              </a:rPr>
              <a:t>Capturing a moment </a:t>
            </a:r>
            <a:r>
              <a:rPr lang="en-GB" dirty="0" smtClean="0">
                <a:solidFill>
                  <a:schemeClr val="tx1"/>
                </a:solidFill>
              </a:rPr>
              <a:t>, insert a gallery and upload your homework photos to your website </a:t>
            </a:r>
            <a:endParaRPr lang="en-GB" dirty="0">
              <a:solidFill>
                <a:schemeClr val="tx1"/>
              </a:solidFill>
            </a:endParaRPr>
          </a:p>
        </p:txBody>
      </p:sp>
      <p:sp>
        <p:nvSpPr>
          <p:cNvPr id="10" name="Rounded Rectangle 9"/>
          <p:cNvSpPr/>
          <p:nvPr/>
        </p:nvSpPr>
        <p:spPr>
          <a:xfrm>
            <a:off x="0" y="6021288"/>
            <a:ext cx="1547664" cy="83671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smtClean="0"/>
              <a:t>AO3</a:t>
            </a:r>
            <a:endParaRPr lang="en-GB" sz="4800" b="1" dirty="0"/>
          </a:p>
        </p:txBody>
      </p:sp>
    </p:spTree>
    <p:extLst>
      <p:ext uri="{BB962C8B-B14F-4D97-AF65-F5344CB8AC3E}">
        <p14:creationId xmlns:p14="http://schemas.microsoft.com/office/powerpoint/2010/main" val="1625535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30985"/>
            <a:ext cx="8772735" cy="7725192"/>
          </a:xfrm>
          <a:prstGeom prst="rect">
            <a:avLst/>
          </a:prstGeom>
          <a:noFill/>
        </p:spPr>
        <p:txBody>
          <a:bodyPr wrap="square" rtlCol="0">
            <a:spAutoFit/>
          </a:bodyPr>
          <a:lstStyle/>
          <a:p>
            <a:r>
              <a:rPr lang="en-GB" sz="3200" b="1" dirty="0" smtClean="0"/>
              <a:t>Lesson Objective :To be able to collate my research ideas and photographs</a:t>
            </a:r>
          </a:p>
          <a:p>
            <a:r>
              <a:rPr lang="en-GB" sz="2400" dirty="0" smtClean="0"/>
              <a:t>Create a new title – </a:t>
            </a:r>
            <a:r>
              <a:rPr lang="en-GB" sz="2400" b="1" u="sng" dirty="0" smtClean="0"/>
              <a:t>Abstract city centre. </a:t>
            </a:r>
          </a:p>
          <a:p>
            <a:r>
              <a:rPr lang="en-GB" sz="2400" dirty="0" smtClean="0"/>
              <a:t>You will upload the photos you took last term. Make sections to show similarities </a:t>
            </a:r>
          </a:p>
          <a:p>
            <a:r>
              <a:rPr lang="en-GB" sz="2400" dirty="0" smtClean="0"/>
              <a:t>For example:</a:t>
            </a:r>
          </a:p>
          <a:p>
            <a:r>
              <a:rPr lang="en-GB" sz="2400" dirty="0" smtClean="0"/>
              <a:t>Looking up</a:t>
            </a:r>
          </a:p>
          <a:p>
            <a:r>
              <a:rPr lang="en-GB" sz="2400" dirty="0" smtClean="0"/>
              <a:t>Looking down</a:t>
            </a:r>
          </a:p>
          <a:p>
            <a:r>
              <a:rPr lang="en-GB" sz="2400" dirty="0" smtClean="0"/>
              <a:t>Finding colour</a:t>
            </a:r>
          </a:p>
          <a:p>
            <a:r>
              <a:rPr lang="en-GB" sz="2400" dirty="0"/>
              <a:t>Add text to describe each theme – </a:t>
            </a:r>
          </a:p>
          <a:p>
            <a:r>
              <a:rPr lang="en-GB" sz="2400" i="1" dirty="0"/>
              <a:t>For example</a:t>
            </a:r>
          </a:p>
          <a:p>
            <a:r>
              <a:rPr lang="en-GB" sz="2400" dirty="0"/>
              <a:t>Looking up – I took this sequence of photos looking up at different styles of architecture. I like the way the shapes are repeated against the cloudy sky</a:t>
            </a:r>
            <a:r>
              <a:rPr lang="en-GB" sz="2400" dirty="0" smtClean="0"/>
              <a:t>.</a:t>
            </a:r>
            <a:endParaRPr lang="en-GB" sz="2400" dirty="0"/>
          </a:p>
          <a:p>
            <a:r>
              <a:rPr lang="en-GB" sz="2400" dirty="0" smtClean="0"/>
              <a:t>Upload </a:t>
            </a:r>
            <a:r>
              <a:rPr lang="en-GB" sz="2400" dirty="0"/>
              <a:t>the best of these photos to </a:t>
            </a:r>
            <a:r>
              <a:rPr lang="en-GB" sz="2400" dirty="0" smtClean="0"/>
              <a:t>your website  </a:t>
            </a:r>
            <a:r>
              <a:rPr lang="en-GB" sz="2400" dirty="0"/>
              <a:t>– look at the example in the Urban section-</a:t>
            </a:r>
          </a:p>
          <a:p>
            <a:r>
              <a:rPr lang="en-GB" sz="2400" dirty="0"/>
              <a:t>Edit a series of these photos and write about why you choose these and how you edited them</a:t>
            </a:r>
            <a:r>
              <a:rPr lang="en-GB" sz="2400" dirty="0" smtClean="0"/>
              <a:t>.</a:t>
            </a:r>
          </a:p>
          <a:p>
            <a:endParaRPr lang="en-GB" sz="2400" dirty="0" smtClean="0"/>
          </a:p>
          <a:p>
            <a:endParaRPr lang="en-GB" sz="2400" dirty="0"/>
          </a:p>
        </p:txBody>
      </p:sp>
      <p:sp>
        <p:nvSpPr>
          <p:cNvPr id="3" name="Rounded Rectangle 2"/>
          <p:cNvSpPr/>
          <p:nvPr/>
        </p:nvSpPr>
        <p:spPr>
          <a:xfrm>
            <a:off x="7596336" y="2708920"/>
            <a:ext cx="1547664" cy="83671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smtClean="0"/>
              <a:t>AO3</a:t>
            </a:r>
            <a:endParaRPr lang="en-GB" sz="4800" b="1" dirty="0"/>
          </a:p>
        </p:txBody>
      </p:sp>
    </p:spTree>
    <p:extLst>
      <p:ext uri="{BB962C8B-B14F-4D97-AF65-F5344CB8AC3E}">
        <p14:creationId xmlns:p14="http://schemas.microsoft.com/office/powerpoint/2010/main" val="29545019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GB" b="1" dirty="0" smtClean="0"/>
              <a:t>Preparation for photoshoot 2-Viewpoints </a:t>
            </a:r>
            <a:endParaRPr lang="en-GB" b="1" dirty="0"/>
          </a:p>
        </p:txBody>
      </p:sp>
      <p:sp>
        <p:nvSpPr>
          <p:cNvPr id="3" name="Content Placeholder 2"/>
          <p:cNvSpPr>
            <a:spLocks noGrp="1"/>
          </p:cNvSpPr>
          <p:nvPr>
            <p:ph idx="1"/>
          </p:nvPr>
        </p:nvSpPr>
        <p:spPr>
          <a:xfrm>
            <a:off x="467544" y="1484784"/>
            <a:ext cx="8229600" cy="5141168"/>
          </a:xfrm>
        </p:spPr>
        <p:txBody>
          <a:bodyPr>
            <a:normAutofit/>
          </a:bodyPr>
          <a:lstStyle/>
          <a:p>
            <a:pPr marL="0" indent="0">
              <a:buNone/>
            </a:pPr>
            <a:r>
              <a:rPr lang="en-GB" dirty="0" smtClean="0"/>
              <a:t>You will take at least 8 photos for each of the following</a:t>
            </a:r>
          </a:p>
          <a:p>
            <a:r>
              <a:rPr lang="en-GB" dirty="0" smtClean="0"/>
              <a:t>Looking up</a:t>
            </a:r>
          </a:p>
          <a:p>
            <a:r>
              <a:rPr lang="en-GB" dirty="0" smtClean="0"/>
              <a:t>Looking down</a:t>
            </a:r>
          </a:p>
          <a:p>
            <a:r>
              <a:rPr lang="en-GB" dirty="0" smtClean="0"/>
              <a:t>Unusual viewpoint</a:t>
            </a:r>
          </a:p>
          <a:p>
            <a:r>
              <a:rPr lang="en-GB" dirty="0" smtClean="0"/>
              <a:t>Cropping to show or create pattern</a:t>
            </a:r>
          </a:p>
          <a:p>
            <a:r>
              <a:rPr lang="en-GB" dirty="0" smtClean="0"/>
              <a:t>Using shadows </a:t>
            </a:r>
          </a:p>
          <a:p>
            <a:r>
              <a:rPr lang="en-GB" dirty="0" smtClean="0"/>
              <a:t>PLUS any other themes you notice </a:t>
            </a:r>
            <a:endParaRPr lang="en-GB" dirty="0"/>
          </a:p>
        </p:txBody>
      </p:sp>
      <p:sp>
        <p:nvSpPr>
          <p:cNvPr id="4" name="Oval Callout 3"/>
          <p:cNvSpPr/>
          <p:nvPr/>
        </p:nvSpPr>
        <p:spPr>
          <a:xfrm>
            <a:off x="5940152" y="2636912"/>
            <a:ext cx="2448272" cy="172819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Remember the theme is URBAN</a:t>
            </a:r>
            <a:endParaRPr lang="en-GB" sz="2400" dirty="0"/>
          </a:p>
        </p:txBody>
      </p:sp>
      <p:sp>
        <p:nvSpPr>
          <p:cNvPr id="5" name="Rounded Rectangle 4"/>
          <p:cNvSpPr/>
          <p:nvPr/>
        </p:nvSpPr>
        <p:spPr>
          <a:xfrm>
            <a:off x="0" y="6021288"/>
            <a:ext cx="1547664" cy="83671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smtClean="0"/>
              <a:t>AO3</a:t>
            </a:r>
            <a:endParaRPr lang="en-GB" sz="4800" b="1" dirty="0"/>
          </a:p>
        </p:txBody>
      </p:sp>
    </p:spTree>
    <p:extLst>
      <p:ext uri="{BB962C8B-B14F-4D97-AF65-F5344CB8AC3E}">
        <p14:creationId xmlns:p14="http://schemas.microsoft.com/office/powerpoint/2010/main" val="40421449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0619" y="3049390"/>
            <a:ext cx="4238735" cy="10292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dirty="0" smtClean="0">
                <a:latin typeface="Aharoni" panose="02010803020104030203" pitchFamily="2" charset="-79"/>
                <a:cs typeface="Aharoni" panose="02010803020104030203" pitchFamily="2" charset="-79"/>
              </a:rPr>
              <a:t>LOOKING UP</a:t>
            </a:r>
            <a:endParaRPr lang="en-GB" sz="2400" dirty="0">
              <a:latin typeface="Aharoni" panose="02010803020104030203" pitchFamily="2" charset="-79"/>
              <a:cs typeface="Aharoni" panose="02010803020104030203" pitchFamily="2" charset="-79"/>
            </a:endParaRPr>
          </a:p>
        </p:txBody>
      </p:sp>
      <p:sp>
        <p:nvSpPr>
          <p:cNvPr id="5" name="Title 1"/>
          <p:cNvSpPr txBox="1">
            <a:spLocks/>
          </p:cNvSpPr>
          <p:nvPr/>
        </p:nvSpPr>
        <p:spPr>
          <a:xfrm>
            <a:off x="4867373" y="3049390"/>
            <a:ext cx="4238735" cy="10292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dirty="0" smtClean="0">
                <a:latin typeface="Aharoni" panose="02010803020104030203" pitchFamily="2" charset="-79"/>
                <a:cs typeface="Aharoni" panose="02010803020104030203" pitchFamily="2" charset="-79"/>
              </a:rPr>
              <a:t>LOOKING DOWN</a:t>
            </a:r>
            <a:endParaRPr lang="en-GB" sz="2400" dirty="0">
              <a:latin typeface="Aharoni" panose="02010803020104030203" pitchFamily="2" charset="-79"/>
              <a:cs typeface="Aharoni" panose="02010803020104030203" pitchFamily="2" charset="-79"/>
            </a:endParaRPr>
          </a:p>
        </p:txBody>
      </p:sp>
      <p:pic>
        <p:nvPicPr>
          <p:cNvPr id="1040" name="Picture 16" descr="http://tallisgcsephotography.weebly.com/uploads/3/3/1/5/3315082/6327871_or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0291" y="116632"/>
            <a:ext cx="4015817" cy="301374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tallisgcsephotography.weebly.com/uploads/3/3/1/5/3315082/1454780_or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2070" y="3789040"/>
            <a:ext cx="4089389" cy="306896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tallisgcsephotography.weebly.com/uploads/3/3/1/5/3315082/4811358_ori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4139952" cy="310690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tallisgcsephotography.weebly.com/uploads/3/3/1/5/3315082/9626763_ori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724808"/>
            <a:ext cx="4174978" cy="3133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0742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619" y="3049390"/>
            <a:ext cx="4238735" cy="1029292"/>
          </a:xfrm>
        </p:spPr>
        <p:txBody>
          <a:bodyPr>
            <a:normAutofit/>
          </a:bodyPr>
          <a:lstStyle/>
          <a:p>
            <a:r>
              <a:rPr lang="en-GB" sz="2400" dirty="0" smtClean="0">
                <a:latin typeface="Aharoni" panose="02010803020104030203" pitchFamily="2" charset="-79"/>
                <a:cs typeface="Aharoni" panose="02010803020104030203" pitchFamily="2" charset="-79"/>
              </a:rPr>
              <a:t>UNUSUAL VIEWPOINT</a:t>
            </a:r>
            <a:endParaRPr lang="en-GB" sz="2400" dirty="0">
              <a:latin typeface="Aharoni" panose="02010803020104030203" pitchFamily="2" charset="-79"/>
              <a:cs typeface="Aharoni" panose="02010803020104030203" pitchFamily="2" charset="-79"/>
            </a:endParaRPr>
          </a:p>
        </p:txBody>
      </p:sp>
      <p:pic>
        <p:nvPicPr>
          <p:cNvPr id="6" name="Picture 8" descr="http://www.mattstuart.com/store/image/file/0f/6i/amqdgt/MattStuart_TrafalgarSquar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218" y="3905672"/>
            <a:ext cx="4487539" cy="295232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DCIM\104CANON\IMG_009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365" y="116864"/>
            <a:ext cx="4289040" cy="28593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catalogodasartes.com.br/Upload/@Obras/Andr%C3%A9a%20Martins%20da%20Silva%5C%7B9F8097F8-9856-4715-89D2-10894FF73BA5%7D_cassiovasconcellos01Sim%20Galeria.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104" y="3300708"/>
            <a:ext cx="3384376" cy="35001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DCIM\104CANON\IMG_009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2040" y="112739"/>
            <a:ext cx="4067944" cy="2711963"/>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789015" y="2499270"/>
            <a:ext cx="4531635" cy="102929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dirty="0" smtClean="0">
                <a:latin typeface="Aharoni" panose="02010803020104030203" pitchFamily="2" charset="-79"/>
                <a:cs typeface="Aharoni" panose="02010803020104030203" pitchFamily="2" charset="-79"/>
              </a:rPr>
              <a:t>CROPPING TO SHOW PATTERN</a:t>
            </a:r>
            <a:endParaRPr lang="en-GB" sz="24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686311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0619" y="3049390"/>
            <a:ext cx="4238735" cy="10292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dirty="0" smtClean="0">
                <a:latin typeface="Aharoni" panose="02010803020104030203" pitchFamily="2" charset="-79"/>
                <a:cs typeface="Aharoni" panose="02010803020104030203" pitchFamily="2" charset="-79"/>
              </a:rPr>
              <a:t>SHADOWS</a:t>
            </a:r>
            <a:endParaRPr lang="en-GB" sz="2400" dirty="0">
              <a:latin typeface="Aharoni" panose="02010803020104030203" pitchFamily="2" charset="-79"/>
              <a:cs typeface="Aharoni" panose="02010803020104030203" pitchFamily="2" charset="-79"/>
            </a:endParaRPr>
          </a:p>
        </p:txBody>
      </p:sp>
      <p:pic>
        <p:nvPicPr>
          <p:cNvPr id="2050" name="Picture 2" descr="http://tallisgcsephotography.weebly.com/uploads/3/3/1/5/3315082/4449834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9" y="0"/>
            <a:ext cx="4320480" cy="32403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tallisgcsephotography.weebly.com/uploads/3/3/1/5/3315082/2066884_or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7" y="3714462"/>
            <a:ext cx="4191383" cy="31435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tallisgcsephotography.weebly.com/uploads/3/3/1/5/3315082/8475229_ori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6424" y="0"/>
            <a:ext cx="4387576" cy="3292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5210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1026" name="Picture 2" descr="http://edgblogs.s3.amazonaws.com/centroavante/files/2010/10/CassioVasconcellos1.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0"/>
            <a:ext cx="2657159" cy="27626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latinamericanart.com/artworksimages/1841/img-01-899b080f-e812-4ca2-bf05-7311b2303edc.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21" y="607194"/>
            <a:ext cx="3276029" cy="32760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atalogodasartes.com.br/Upload/@Obras/Andr%C3%A9a%20Martins%20da%20Silva%5C%7B9F8097F8-9856-4715-89D2-10894FF73BA5%7D_cassiovasconcellos01Sim%20Galeria.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4140317"/>
            <a:ext cx="2627784" cy="27176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olhave.com.br/blog/wp-content/uploads/2010/04/Torre-TV-Bandeirantes1-2002.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7785" y="4293096"/>
            <a:ext cx="2460480" cy="25649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4023" y="101033"/>
            <a:ext cx="2817765" cy="369332"/>
          </a:xfrm>
          <a:prstGeom prst="rect">
            <a:avLst/>
          </a:prstGeom>
          <a:noFill/>
        </p:spPr>
        <p:txBody>
          <a:bodyPr wrap="square" rtlCol="0">
            <a:spAutoFit/>
          </a:bodyPr>
          <a:lstStyle/>
          <a:p>
            <a:r>
              <a:rPr lang="en-GB" dirty="0" smtClean="0"/>
              <a:t>Cassio </a:t>
            </a:r>
            <a:r>
              <a:rPr lang="en-GB" dirty="0" err="1" smtClean="0"/>
              <a:t>Vasconcellos</a:t>
            </a:r>
            <a:endParaRPr lang="en-GB" dirty="0"/>
          </a:p>
        </p:txBody>
      </p:sp>
      <p:pic>
        <p:nvPicPr>
          <p:cNvPr id="1034" name="Picture 10" descr="http://pollybraden.com/site/wp-content/uploads/2011/02/Polly-BradenIMG_623220-FINAL.jp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91708" y="4005064"/>
            <a:ext cx="3851920" cy="25701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pollybraden.com/site/wp-content/uploads/2011/02/Polly-BradenIMG_53642012-09-07-FINAL.jp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23520" y="1597654"/>
            <a:ext cx="3491880" cy="232989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136029" y="836712"/>
            <a:ext cx="2817765" cy="369332"/>
          </a:xfrm>
          <a:prstGeom prst="rect">
            <a:avLst/>
          </a:prstGeom>
          <a:noFill/>
        </p:spPr>
        <p:txBody>
          <a:bodyPr wrap="square" rtlCol="0">
            <a:spAutoFit/>
          </a:bodyPr>
          <a:lstStyle/>
          <a:p>
            <a:r>
              <a:rPr lang="en-GB" dirty="0" smtClean="0"/>
              <a:t>Polly Braden</a:t>
            </a:r>
            <a:endParaRPr lang="en-GB" dirty="0"/>
          </a:p>
        </p:txBody>
      </p:sp>
    </p:spTree>
    <p:extLst>
      <p:ext uri="{BB962C8B-B14F-4D97-AF65-F5344CB8AC3E}">
        <p14:creationId xmlns:p14="http://schemas.microsoft.com/office/powerpoint/2010/main" val="37891752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07504" y="116632"/>
            <a:ext cx="4289648" cy="590465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1800" dirty="0" smtClean="0"/>
              <a:t>You will take at least 8 photos for each of the following</a:t>
            </a:r>
          </a:p>
          <a:p>
            <a:r>
              <a:rPr lang="en-GB" sz="1800" dirty="0" smtClean="0"/>
              <a:t>Looking up</a:t>
            </a:r>
          </a:p>
          <a:p>
            <a:r>
              <a:rPr lang="en-GB" sz="1800" dirty="0" smtClean="0"/>
              <a:t>Looking down</a:t>
            </a:r>
          </a:p>
          <a:p>
            <a:r>
              <a:rPr lang="en-GB" sz="1800" dirty="0" smtClean="0"/>
              <a:t>Unusual viewpoint</a:t>
            </a:r>
          </a:p>
          <a:p>
            <a:r>
              <a:rPr lang="en-GB" sz="1800" dirty="0" smtClean="0"/>
              <a:t>Cropping to show or create pattern</a:t>
            </a:r>
          </a:p>
          <a:p>
            <a:r>
              <a:rPr lang="en-GB" sz="1800" dirty="0" smtClean="0"/>
              <a:t>Using shadows </a:t>
            </a:r>
          </a:p>
          <a:p>
            <a:r>
              <a:rPr lang="en-GB" sz="1800" dirty="0" smtClean="0"/>
              <a:t>PLUS any other themes you notice </a:t>
            </a:r>
            <a:endParaRPr lang="en-GB" sz="1800" dirty="0"/>
          </a:p>
        </p:txBody>
      </p:sp>
      <p:pic>
        <p:nvPicPr>
          <p:cNvPr id="3" name="Picture 20" descr="http://tallisgcsephotography.weebly.com/uploads/3/3/1/5/3315082/4811358_or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45076"/>
            <a:ext cx="1777676" cy="13340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6" descr="http://tallisgcsephotography.weebly.com/uploads/3/3/1/5/3315082/6327871_or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7676" y="3098431"/>
            <a:ext cx="1617050" cy="12135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www.mattstuart.com/store/image/file/0f/6i/amqdgt/MattStuart_TrafalgarSquare.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40" y="4378278"/>
            <a:ext cx="1950115" cy="12829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catalogodasartes.com.br/Upload/@Obras/Andr%C3%A9a%20Martins%20da%20Silva%5C%7B9F8097F8-9856-4715-89D2-10894FF73BA5%7D_cassiovasconcellos01Sim%20Galeria.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26574" y="4311977"/>
            <a:ext cx="1368152" cy="14149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tallisgcsephotography.weebly.com/uploads/3/3/1/5/3315082/8475229_orig.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44002" y="5650226"/>
            <a:ext cx="1594672" cy="1196752"/>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4810429" y="37020"/>
            <a:ext cx="4289648" cy="590465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1800" dirty="0" smtClean="0"/>
              <a:t>You will take at least 8 photos for each of the following</a:t>
            </a:r>
          </a:p>
          <a:p>
            <a:r>
              <a:rPr lang="en-GB" sz="1800" dirty="0" smtClean="0"/>
              <a:t>Looking up</a:t>
            </a:r>
          </a:p>
          <a:p>
            <a:r>
              <a:rPr lang="en-GB" sz="1800" dirty="0" smtClean="0"/>
              <a:t>Looking down</a:t>
            </a:r>
          </a:p>
          <a:p>
            <a:r>
              <a:rPr lang="en-GB" sz="1800" dirty="0" smtClean="0"/>
              <a:t>Unusual viewpoint</a:t>
            </a:r>
          </a:p>
          <a:p>
            <a:r>
              <a:rPr lang="en-GB" sz="1800" dirty="0" smtClean="0"/>
              <a:t>Cropping to show or create pattern</a:t>
            </a:r>
          </a:p>
          <a:p>
            <a:r>
              <a:rPr lang="en-GB" sz="1800" dirty="0" smtClean="0"/>
              <a:t>Using shadows </a:t>
            </a:r>
          </a:p>
          <a:p>
            <a:r>
              <a:rPr lang="en-GB" sz="1800" dirty="0" smtClean="0"/>
              <a:t>PLUS any other themes you notice </a:t>
            </a:r>
            <a:endParaRPr lang="en-GB" sz="1800" dirty="0"/>
          </a:p>
        </p:txBody>
      </p:sp>
      <p:pic>
        <p:nvPicPr>
          <p:cNvPr id="10" name="Picture 20" descr="http://tallisgcsephotography.weebly.com/uploads/3/3/1/5/3315082/4811358_or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2925" y="2965464"/>
            <a:ext cx="1777676" cy="13340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http://tallisgcsephotography.weebly.com/uploads/3/3/1/5/3315082/6327871_or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0601" y="3018819"/>
            <a:ext cx="1617050" cy="12135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www.mattstuart.com/store/image/file/0f/6i/amqdgt/MattStuart_TrafalgarSquare.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0185" y="4298666"/>
            <a:ext cx="1950115" cy="128297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www.catalogodasartes.com.br/Upload/@Obras/Andr%C3%A9a%20Martins%20da%20Silva%5C%7B9F8097F8-9856-4715-89D2-10894FF73BA5%7D_cassiovasconcellos01Sim%20Galeria.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29499" y="4232365"/>
            <a:ext cx="1368152" cy="14149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tallisgcsephotography.weebly.com/uploads/3/3/1/5/3315082/8475229_orig.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46927" y="5570614"/>
            <a:ext cx="1594672" cy="1196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368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76672"/>
            <a:ext cx="9036496" cy="4832092"/>
          </a:xfrm>
          <a:prstGeom prst="rect">
            <a:avLst/>
          </a:prstGeom>
          <a:noFill/>
        </p:spPr>
        <p:txBody>
          <a:bodyPr wrap="square" rtlCol="0">
            <a:spAutoFit/>
          </a:bodyPr>
          <a:lstStyle/>
          <a:p>
            <a:r>
              <a:rPr lang="en-GB" sz="2800" dirty="0"/>
              <a:t>Within the URBAN folder create – photoshoot </a:t>
            </a:r>
            <a:r>
              <a:rPr lang="en-GB" sz="2800" dirty="0" smtClean="0"/>
              <a:t>1 </a:t>
            </a:r>
            <a:r>
              <a:rPr lang="en-GB" sz="2800" dirty="0"/>
              <a:t>– save  the photos you took last </a:t>
            </a:r>
            <a:r>
              <a:rPr lang="en-GB" sz="2800" dirty="0" smtClean="0"/>
              <a:t>week and your </a:t>
            </a:r>
            <a:r>
              <a:rPr lang="en-GB" sz="2800" b="1" dirty="0" smtClean="0"/>
              <a:t>homework</a:t>
            </a:r>
            <a:r>
              <a:rPr lang="en-GB" sz="2800" dirty="0" smtClean="0"/>
              <a:t> </a:t>
            </a:r>
            <a:r>
              <a:rPr lang="en-GB" sz="2800" dirty="0"/>
              <a:t>into that folder</a:t>
            </a:r>
            <a:r>
              <a:rPr lang="en-GB" sz="2800" dirty="0" smtClean="0"/>
              <a:t>. </a:t>
            </a:r>
          </a:p>
          <a:p>
            <a:r>
              <a:rPr lang="en-GB" sz="2800" dirty="0"/>
              <a:t>Create a </a:t>
            </a:r>
            <a:r>
              <a:rPr lang="en-GB" sz="2800" dirty="0" smtClean="0"/>
              <a:t>title– VIEWPOINTS </a:t>
            </a:r>
          </a:p>
          <a:p>
            <a:r>
              <a:rPr lang="en-GB" sz="2800" dirty="0" smtClean="0"/>
              <a:t>Add a text box - In these photographs I looked at a suburban street from different viewpoints. I concentrated on </a:t>
            </a:r>
            <a:br>
              <a:rPr lang="en-GB" sz="2800" dirty="0" smtClean="0"/>
            </a:br>
            <a:r>
              <a:rPr lang="en-GB" sz="2800" dirty="0" smtClean="0"/>
              <a:t>changing the viewpoint</a:t>
            </a:r>
            <a:br>
              <a:rPr lang="en-GB" sz="2800" dirty="0" smtClean="0"/>
            </a:br>
            <a:r>
              <a:rPr lang="en-GB" sz="2800" dirty="0" smtClean="0"/>
              <a:t>cropping to show pattern</a:t>
            </a:r>
            <a:br>
              <a:rPr lang="en-GB" sz="2800" dirty="0" smtClean="0"/>
            </a:br>
            <a:r>
              <a:rPr lang="en-GB" sz="2800" dirty="0" smtClean="0"/>
              <a:t>framing the image</a:t>
            </a:r>
          </a:p>
          <a:p>
            <a:r>
              <a:rPr lang="en-GB" sz="2800" dirty="0" smtClean="0"/>
              <a:t>Upload the best of those images into a gallery. Edit 2 or 3 images using colour/B&amp;W/levels/filters in </a:t>
            </a:r>
            <a:r>
              <a:rPr lang="en-GB" sz="2800" dirty="0" err="1" smtClean="0"/>
              <a:t>photoshop</a:t>
            </a:r>
            <a:endParaRPr lang="en-GB" sz="2800" dirty="0"/>
          </a:p>
        </p:txBody>
      </p:sp>
      <p:sp>
        <p:nvSpPr>
          <p:cNvPr id="3" name="TextBox 2"/>
          <p:cNvSpPr txBox="1"/>
          <p:nvPr/>
        </p:nvSpPr>
        <p:spPr>
          <a:xfrm>
            <a:off x="0" y="0"/>
            <a:ext cx="9036496" cy="400110"/>
          </a:xfrm>
          <a:prstGeom prst="rect">
            <a:avLst/>
          </a:prstGeom>
          <a:solidFill>
            <a:srgbClr val="FFFF00"/>
          </a:solidFill>
        </p:spPr>
        <p:txBody>
          <a:bodyPr wrap="square" rtlCol="0">
            <a:spAutoFit/>
          </a:bodyPr>
          <a:lstStyle/>
          <a:p>
            <a:r>
              <a:rPr lang="en-GB" sz="2000" b="1" dirty="0" smtClean="0"/>
              <a:t>Lesson Objective: To be able to collate and refine your photoshoot images</a:t>
            </a:r>
            <a:endParaRPr lang="en-GB" sz="2000" b="1" dirty="0"/>
          </a:p>
        </p:txBody>
      </p:sp>
      <p:sp>
        <p:nvSpPr>
          <p:cNvPr id="4" name="Rounded Rectangle 3"/>
          <p:cNvSpPr/>
          <p:nvPr/>
        </p:nvSpPr>
        <p:spPr>
          <a:xfrm>
            <a:off x="0" y="6021288"/>
            <a:ext cx="1547664" cy="83671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smtClean="0"/>
              <a:t>AO3</a:t>
            </a:r>
            <a:endParaRPr lang="en-GB" sz="4800" b="1" dirty="0"/>
          </a:p>
        </p:txBody>
      </p:sp>
    </p:spTree>
    <p:extLst>
      <p:ext uri="{BB962C8B-B14F-4D97-AF65-F5344CB8AC3E}">
        <p14:creationId xmlns:p14="http://schemas.microsoft.com/office/powerpoint/2010/main" val="2053632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42" y="188640"/>
            <a:ext cx="6511174" cy="2308324"/>
          </a:xfrm>
          <a:prstGeom prst="rect">
            <a:avLst/>
          </a:prstGeom>
          <a:noFill/>
        </p:spPr>
        <p:txBody>
          <a:bodyPr wrap="square" rtlCol="0">
            <a:spAutoFit/>
          </a:bodyPr>
          <a:lstStyle/>
          <a:p>
            <a:r>
              <a:rPr lang="en-GB" sz="2400" dirty="0" smtClean="0"/>
              <a:t>Homework: Find 6 photos by Michael Wolf of cities</a:t>
            </a:r>
          </a:p>
          <a:p>
            <a:r>
              <a:rPr lang="en-GB" sz="2400" dirty="0" smtClean="0"/>
              <a:t>Write about Michael Wolf –</a:t>
            </a:r>
          </a:p>
          <a:p>
            <a:r>
              <a:rPr lang="en-GB" sz="2400" dirty="0" smtClean="0"/>
              <a:t>What are his themes?</a:t>
            </a:r>
          </a:p>
          <a:p>
            <a:r>
              <a:rPr lang="en-GB" sz="2400" dirty="0" smtClean="0"/>
              <a:t>Where does he take photos?</a:t>
            </a:r>
          </a:p>
          <a:p>
            <a:r>
              <a:rPr lang="en-GB" sz="2400" dirty="0" smtClean="0"/>
              <a:t>What techniques does he use?</a:t>
            </a:r>
          </a:p>
          <a:p>
            <a:endParaRPr lang="en-GB" sz="2400" dirty="0"/>
          </a:p>
        </p:txBody>
      </p:sp>
      <p:pic>
        <p:nvPicPr>
          <p:cNvPr id="3" name="Picture 6" descr="http://www.christopheguye.com/assets/images/Michael-Wolf/a20_Michael-Wolf_Architecture-of-Density.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5402" y="4662828"/>
            <a:ext cx="2653196" cy="21951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bau-xiphoto.com/dynamic/images/detail/Michael_Wolf_Transparent_City_13___Edition_of_9_18683_360.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4" y="4662829"/>
            <a:ext cx="2926895" cy="21951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metalocus.es/en/system/files/file-images/michael_wolf_metalocus_01_1280.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42817" y="2389868"/>
            <a:ext cx="2955781" cy="20854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s://pleasurephoto.files.wordpress.com/2012/01/michael-wolf-architecture-density.jpe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2231855"/>
            <a:ext cx="2988156" cy="2401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2975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http://www.christopheguye.com/assets/images/Michael-Wolf/a20_Michael-Wolf_Architecture-of-Density.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759086"/>
            <a:ext cx="3382906" cy="279891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6149465" y="3489972"/>
            <a:ext cx="2736304"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Michael Wolf</a:t>
            </a:r>
            <a:endParaRPr lang="en-GB" sz="2800" dirty="0"/>
          </a:p>
        </p:txBody>
      </p:sp>
      <p:pic>
        <p:nvPicPr>
          <p:cNvPr id="13" name="Picture 2" descr="http://www.bau-xiphoto.com/dynamic/images/detail/Michael_Wolf_Transparent_City_13___Edition_of_9_18683_36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681" y="3717033"/>
            <a:ext cx="4187958" cy="31409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metalocus.es/en/system/files/file-images/michael_wolf_metalocus_01_1280.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96046" y="751644"/>
            <a:ext cx="3776116" cy="26642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s://pleasurephoto.files.wordpress.com/2012/01/michael-wolf-architecture-density.jpe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60032" y="4138044"/>
            <a:ext cx="3384376" cy="2719958"/>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Arrow 10"/>
          <p:cNvSpPr/>
          <p:nvPr/>
        </p:nvSpPr>
        <p:spPr>
          <a:xfrm>
            <a:off x="395535" y="4581128"/>
            <a:ext cx="4272145" cy="1944216"/>
          </a:xfrm>
          <a:prstGeom prst="rightArrow">
            <a:avLst>
              <a:gd name="adj1" fmla="val 5810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Create a title on your website </a:t>
            </a:r>
            <a:r>
              <a:rPr lang="en-GB" b="1" u="sng" dirty="0" smtClean="0"/>
              <a:t>Michael Wolf. </a:t>
            </a:r>
            <a:r>
              <a:rPr lang="en-GB" dirty="0"/>
              <a:t> </a:t>
            </a:r>
            <a:r>
              <a:rPr lang="en-GB" dirty="0" smtClean="0"/>
              <a:t>Upload your 6 images of his urban photography and upload to a gallery</a:t>
            </a:r>
            <a:endParaRPr lang="en-GB" dirty="0"/>
          </a:p>
        </p:txBody>
      </p:sp>
      <p:sp>
        <p:nvSpPr>
          <p:cNvPr id="17" name="TextBox 16"/>
          <p:cNvSpPr txBox="1"/>
          <p:nvPr/>
        </p:nvSpPr>
        <p:spPr>
          <a:xfrm>
            <a:off x="0" y="0"/>
            <a:ext cx="9144000" cy="646331"/>
          </a:xfrm>
          <a:prstGeom prst="rect">
            <a:avLst/>
          </a:prstGeom>
          <a:solidFill>
            <a:srgbClr val="00B0F0"/>
          </a:solidFill>
        </p:spPr>
        <p:txBody>
          <a:bodyPr wrap="square" rtlCol="0">
            <a:spAutoFit/>
          </a:bodyPr>
          <a:lstStyle/>
          <a:p>
            <a:r>
              <a:rPr lang="en-GB" sz="3600" dirty="0" smtClean="0"/>
              <a:t>AO1-</a:t>
            </a:r>
            <a:r>
              <a:rPr lang="en-GB" dirty="0" smtClean="0"/>
              <a:t> Understanding, using and developing the work of photographers and artists</a:t>
            </a:r>
            <a:endParaRPr lang="en-GB" sz="3600" dirty="0"/>
          </a:p>
        </p:txBody>
      </p:sp>
    </p:spTree>
    <p:extLst>
      <p:ext uri="{BB962C8B-B14F-4D97-AF65-F5344CB8AC3E}">
        <p14:creationId xmlns:p14="http://schemas.microsoft.com/office/powerpoint/2010/main" val="305344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92308475"/>
              </p:ext>
            </p:extLst>
          </p:nvPr>
        </p:nvGraphicFramePr>
        <p:xfrm>
          <a:off x="18610" y="332656"/>
          <a:ext cx="9125395" cy="964986"/>
        </p:xfrm>
        <a:graphic>
          <a:graphicData uri="http://schemas.openxmlformats.org/drawingml/2006/table">
            <a:tbl>
              <a:tblPr firstRow="1" bandRow="1">
                <a:tableStyleId>{2D5ABB26-0587-4C30-8999-92F81FD0307C}</a:tableStyleId>
              </a:tblPr>
              <a:tblGrid>
                <a:gridCol w="1825079"/>
                <a:gridCol w="1825079"/>
                <a:gridCol w="1825079"/>
                <a:gridCol w="1825079"/>
                <a:gridCol w="1825079"/>
              </a:tblGrid>
              <a:tr h="345333">
                <a:tc gridSpan="5">
                  <a:txBody>
                    <a:bodyPr/>
                    <a:lstStyle/>
                    <a:p>
                      <a:pPr algn="ctr"/>
                      <a:r>
                        <a:rPr lang="en-GB" sz="1400" dirty="0" smtClean="0"/>
                        <a:t>Visual language – the top</a:t>
                      </a:r>
                      <a:r>
                        <a:rPr lang="en-GB" sz="1400" baseline="0" dirty="0" smtClean="0"/>
                        <a:t> 10 things to talk about</a:t>
                      </a:r>
                      <a:endParaRPr lang="en-GB" sz="1400" dirty="0"/>
                    </a:p>
                  </a:txBody>
                  <a:tcPr>
                    <a:cell3D prstMaterial="dkEdge">
                      <a:bevel/>
                      <a:lightRig rig="flood" dir="t"/>
                    </a:cell3D>
                  </a:tcPr>
                </a:tc>
                <a:tc hMerge="1">
                  <a:txBody>
                    <a:bodyPr/>
                    <a:lstStyle/>
                    <a:p>
                      <a:endParaRPr lang="en-GB" dirty="0"/>
                    </a:p>
                  </a:txBody>
                  <a:tcPr>
                    <a:cell3D prstMaterial="dkEdge">
                      <a:bevel/>
                      <a:lightRig rig="flood" dir="t"/>
                    </a:cell3D>
                  </a:tcPr>
                </a:tc>
                <a:tc hMerge="1">
                  <a:txBody>
                    <a:bodyPr/>
                    <a:lstStyle/>
                    <a:p>
                      <a:endParaRPr lang="en-GB" dirty="0"/>
                    </a:p>
                  </a:txBody>
                  <a:tcPr>
                    <a:cell3D prstMaterial="dkEdge">
                      <a:bevel/>
                      <a:lightRig rig="flood" dir="t"/>
                    </a:cell3D>
                  </a:tcPr>
                </a:tc>
                <a:tc hMerge="1">
                  <a:txBody>
                    <a:bodyPr/>
                    <a:lstStyle/>
                    <a:p>
                      <a:endParaRPr lang="en-GB" dirty="0"/>
                    </a:p>
                  </a:txBody>
                  <a:tcPr>
                    <a:cell3D prstMaterial="dkEdge">
                      <a:bevel/>
                      <a:lightRig rig="flood" dir="t"/>
                    </a:cell3D>
                  </a:tcPr>
                </a:tc>
                <a:tc hMerge="1">
                  <a:txBody>
                    <a:bodyPr/>
                    <a:lstStyle/>
                    <a:p>
                      <a:endParaRPr lang="en-GB" dirty="0"/>
                    </a:p>
                  </a:txBody>
                  <a:tcPr>
                    <a:cell3D prstMaterial="dkEdge">
                      <a:bevel/>
                      <a:lightRig rig="flood" dir="t"/>
                    </a:cell3D>
                  </a:tcPr>
                </a:tc>
              </a:tr>
              <a:tr h="345333">
                <a:tc>
                  <a:txBody>
                    <a:bodyPr/>
                    <a:lstStyle/>
                    <a:p>
                      <a:pPr algn="ctr"/>
                      <a:r>
                        <a:rPr lang="en-GB" sz="1200" dirty="0" smtClean="0"/>
                        <a:t>Technique</a:t>
                      </a:r>
                      <a:endParaRPr lang="en-GB" sz="1200" dirty="0"/>
                    </a:p>
                  </a:txBody>
                  <a:tcPr>
                    <a:cell3D prstMaterial="dkEdge">
                      <a:bevel/>
                      <a:lightRig rig="flood" dir="t"/>
                    </a:cell3D>
                  </a:tcPr>
                </a:tc>
                <a:tc>
                  <a:txBody>
                    <a:bodyPr/>
                    <a:lstStyle/>
                    <a:p>
                      <a:pPr algn="ctr"/>
                      <a:r>
                        <a:rPr lang="en-GB" sz="1200" dirty="0" smtClean="0"/>
                        <a:t>Colour</a:t>
                      </a:r>
                      <a:endParaRPr lang="en-GB" sz="1200" dirty="0"/>
                    </a:p>
                  </a:txBody>
                  <a:tcPr>
                    <a:cell3D prstMaterial="dkEdge">
                      <a:bevel/>
                      <a:lightRig rig="flood" dir="t"/>
                    </a:cell3D>
                  </a:tcPr>
                </a:tc>
                <a:tc>
                  <a:txBody>
                    <a:bodyPr/>
                    <a:lstStyle/>
                    <a:p>
                      <a:pPr algn="ctr"/>
                      <a:r>
                        <a:rPr lang="en-GB" sz="1200" dirty="0" smtClean="0"/>
                        <a:t>Composition</a:t>
                      </a:r>
                      <a:endParaRPr lang="en-GB" sz="1200" dirty="0"/>
                    </a:p>
                  </a:txBody>
                  <a:tcPr>
                    <a:cell3D prstMaterial="dkEdge">
                      <a:bevel/>
                      <a:lightRig rig="flood" dir="t"/>
                    </a:cell3D>
                  </a:tcPr>
                </a:tc>
                <a:tc>
                  <a:txBody>
                    <a:bodyPr/>
                    <a:lstStyle/>
                    <a:p>
                      <a:pPr algn="ctr"/>
                      <a:r>
                        <a:rPr lang="en-GB" sz="1200" dirty="0" smtClean="0"/>
                        <a:t>Shape</a:t>
                      </a:r>
                      <a:endParaRPr lang="en-GB" sz="1200" dirty="0"/>
                    </a:p>
                  </a:txBody>
                  <a:tcPr>
                    <a:cell3D prstMaterial="dkEdge">
                      <a:bevel/>
                      <a:lightRig rig="flood" dir="t"/>
                    </a:cell3D>
                  </a:tcPr>
                </a:tc>
                <a:tc>
                  <a:txBody>
                    <a:bodyPr/>
                    <a:lstStyle/>
                    <a:p>
                      <a:pPr algn="ctr"/>
                      <a:r>
                        <a:rPr lang="en-GB" sz="1200" dirty="0" smtClean="0"/>
                        <a:t>Subject</a:t>
                      </a:r>
                      <a:endParaRPr lang="en-GB" sz="1200" dirty="0"/>
                    </a:p>
                  </a:txBody>
                  <a:tcPr>
                    <a:cell3D prstMaterial="dkEdge">
                      <a:bevel/>
                      <a:lightRig rig="flood" dir="t"/>
                    </a:cell3D>
                  </a:tcPr>
                </a:tc>
              </a:tr>
              <a:tr h="274320">
                <a:tc>
                  <a:txBody>
                    <a:bodyPr/>
                    <a:lstStyle/>
                    <a:p>
                      <a:pPr algn="ctr"/>
                      <a:r>
                        <a:rPr lang="en-GB" sz="1200" dirty="0" smtClean="0"/>
                        <a:t>Light</a:t>
                      </a:r>
                      <a:endParaRPr lang="en-GB" sz="1200" dirty="0"/>
                    </a:p>
                  </a:txBody>
                  <a:tcPr>
                    <a:cell3D prstMaterial="dkEdge">
                      <a:bevel/>
                      <a:lightRig rig="flood" dir="t"/>
                    </a:cell3D>
                  </a:tcPr>
                </a:tc>
                <a:tc>
                  <a:txBody>
                    <a:bodyPr/>
                    <a:lstStyle/>
                    <a:p>
                      <a:pPr algn="ctr"/>
                      <a:r>
                        <a:rPr lang="en-GB" sz="1200" dirty="0" smtClean="0"/>
                        <a:t>Media</a:t>
                      </a:r>
                      <a:endParaRPr lang="en-GB" sz="1200" dirty="0"/>
                    </a:p>
                  </a:txBody>
                  <a:tcPr>
                    <a:cell3D prstMaterial="dkEdge">
                      <a:bevel/>
                      <a:lightRig rig="flood" dir="t"/>
                    </a:cell3D>
                  </a:tcPr>
                </a:tc>
                <a:tc>
                  <a:txBody>
                    <a:bodyPr/>
                    <a:lstStyle/>
                    <a:p>
                      <a:pPr algn="ctr"/>
                      <a:r>
                        <a:rPr lang="en-GB" sz="1200" dirty="0" smtClean="0"/>
                        <a:t>Mood</a:t>
                      </a:r>
                      <a:endParaRPr lang="en-GB" sz="1200" dirty="0"/>
                    </a:p>
                  </a:txBody>
                  <a:tcPr>
                    <a:cell3D prstMaterial="dkEdge">
                      <a:bevel/>
                      <a:lightRig rig="flood" dir="t"/>
                    </a:cell3D>
                  </a:tcPr>
                </a:tc>
                <a:tc>
                  <a:txBody>
                    <a:bodyPr/>
                    <a:lstStyle/>
                    <a:p>
                      <a:pPr algn="ctr"/>
                      <a:r>
                        <a:rPr lang="en-GB" sz="1200" dirty="0" smtClean="0"/>
                        <a:t>Style</a:t>
                      </a:r>
                      <a:endParaRPr lang="en-GB" sz="1200" dirty="0"/>
                    </a:p>
                  </a:txBody>
                  <a:tcPr>
                    <a:cell3D prstMaterial="dkEdge">
                      <a:bevel/>
                      <a:lightRig rig="flood" dir="t"/>
                    </a:cell3D>
                  </a:tcPr>
                </a:tc>
                <a:tc>
                  <a:txBody>
                    <a:bodyPr/>
                    <a:lstStyle/>
                    <a:p>
                      <a:pPr algn="ctr"/>
                      <a:r>
                        <a:rPr lang="en-GB" sz="1200" dirty="0" smtClean="0"/>
                        <a:t>Story</a:t>
                      </a:r>
                      <a:endParaRPr lang="en-GB" sz="1200" dirty="0"/>
                    </a:p>
                  </a:txBody>
                  <a:tcPr>
                    <a:cell3D prstMaterial="dkEdge">
                      <a:bevel/>
                      <a:lightRig rig="flood" dir="t"/>
                    </a:cell3D>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769011124"/>
              </p:ext>
            </p:extLst>
          </p:nvPr>
        </p:nvGraphicFramePr>
        <p:xfrm>
          <a:off x="1" y="1412777"/>
          <a:ext cx="9137457" cy="6793984"/>
        </p:xfrm>
        <a:graphic>
          <a:graphicData uri="http://schemas.openxmlformats.org/drawingml/2006/table">
            <a:tbl>
              <a:tblPr firstRow="1" bandRow="1">
                <a:tableStyleId>{2D5ABB26-0587-4C30-8999-92F81FD0307C}</a:tableStyleId>
              </a:tblPr>
              <a:tblGrid>
                <a:gridCol w="1305351"/>
                <a:gridCol w="1305351"/>
                <a:gridCol w="1305351"/>
                <a:gridCol w="1305351"/>
                <a:gridCol w="1305351"/>
                <a:gridCol w="1305351"/>
                <a:gridCol w="1305351"/>
              </a:tblGrid>
              <a:tr h="576064">
                <a:tc gridSpan="7">
                  <a:txBody>
                    <a:bodyPr/>
                    <a:lstStyle/>
                    <a:p>
                      <a:pPr algn="ctr"/>
                      <a:endParaRPr lang="en-GB" sz="1200" dirty="0" smtClean="0"/>
                    </a:p>
                    <a:p>
                      <a:pPr algn="ctr"/>
                      <a:r>
                        <a:rPr lang="en-GB" sz="1200" b="1" dirty="0" smtClean="0"/>
                        <a:t>Word Bank</a:t>
                      </a:r>
                      <a:endParaRPr lang="en-GB" sz="1200" b="1" dirty="0"/>
                    </a:p>
                  </a:txBody>
                  <a:tcPr>
                    <a:cell3D prstMaterial="dkEdge">
                      <a:bevel/>
                      <a:lightRig rig="flood" dir="t"/>
                    </a:cell3D>
                  </a:tcPr>
                </a:tc>
                <a:tc hMerge="1">
                  <a:txBody>
                    <a:bodyPr/>
                    <a:lstStyle/>
                    <a:p>
                      <a:endParaRPr lang="en-GB" dirty="0"/>
                    </a:p>
                  </a:txBody>
                  <a:tcPr>
                    <a:cell3D prstMaterial="dkEdge">
                      <a:bevel/>
                      <a:lightRig rig="flood" dir="t"/>
                    </a:cell3D>
                  </a:tcPr>
                </a:tc>
                <a:tc hMerge="1">
                  <a:txBody>
                    <a:bodyPr/>
                    <a:lstStyle/>
                    <a:p>
                      <a:endParaRPr lang="en-GB" dirty="0"/>
                    </a:p>
                  </a:txBody>
                  <a:tcPr>
                    <a:cell3D prstMaterial="dkEdge">
                      <a:bevel/>
                      <a:lightRig rig="flood" dir="t"/>
                    </a:cell3D>
                  </a:tcPr>
                </a:tc>
                <a:tc hMerge="1">
                  <a:txBody>
                    <a:bodyPr/>
                    <a:lstStyle/>
                    <a:p>
                      <a:endParaRPr lang="en-GB" dirty="0"/>
                    </a:p>
                  </a:txBody>
                  <a:tcPr>
                    <a:cell3D prstMaterial="dkEdge">
                      <a:bevel/>
                      <a:lightRig rig="flood" dir="t"/>
                    </a:cell3D>
                  </a:tcPr>
                </a:tc>
                <a:tc hMerge="1">
                  <a:txBody>
                    <a:bodyPr/>
                    <a:lstStyle/>
                    <a:p>
                      <a:endParaRPr lang="en-GB" dirty="0"/>
                    </a:p>
                  </a:txBody>
                  <a:tcPr>
                    <a:cell3D prstMaterial="dkEdge">
                      <a:bevel/>
                      <a:lightRig rig="flood" dir="t"/>
                    </a:cell3D>
                  </a:tcPr>
                </a:tc>
                <a:tc hMerge="1">
                  <a:txBody>
                    <a:bodyPr/>
                    <a:lstStyle/>
                    <a:p>
                      <a:endParaRPr lang="en-GB" dirty="0"/>
                    </a:p>
                  </a:txBody>
                  <a:tcPr>
                    <a:cell3D prstMaterial="dkEdge">
                      <a:bevel/>
                      <a:lightRig rig="flood" dir="t"/>
                    </a:cell3D>
                  </a:tcPr>
                </a:tc>
                <a:tc hMerge="1">
                  <a:txBody>
                    <a:bodyPr/>
                    <a:lstStyle/>
                    <a:p>
                      <a:endParaRPr lang="en-GB" dirty="0"/>
                    </a:p>
                  </a:txBody>
                  <a:tcPr>
                    <a:cell3D prstMaterial="dkEdge">
                      <a:bevel/>
                      <a:lightRig rig="flood" dir="t"/>
                    </a:cell3D>
                  </a:tcPr>
                </a:tc>
              </a:tr>
              <a:tr h="640080">
                <a:tc>
                  <a:txBody>
                    <a:bodyPr/>
                    <a:lstStyle/>
                    <a:p>
                      <a:pPr algn="l"/>
                      <a:endParaRPr lang="en-GB" sz="1200" b="1" dirty="0" smtClean="0"/>
                    </a:p>
                    <a:p>
                      <a:pPr algn="l"/>
                      <a:r>
                        <a:rPr lang="en-GB" sz="1200" b="1" dirty="0" smtClean="0"/>
                        <a:t>Colour</a:t>
                      </a:r>
                      <a:endParaRPr lang="en-GB" sz="1200" b="1" dirty="0"/>
                    </a:p>
                  </a:txBody>
                  <a:tcPr>
                    <a:cell3D prstMaterial="dkEdge">
                      <a:bevel/>
                      <a:lightRig rig="flood" dir="t"/>
                    </a:cell3D>
                  </a:tcPr>
                </a:tc>
                <a:tc>
                  <a:txBody>
                    <a:bodyPr/>
                    <a:lstStyle/>
                    <a:p>
                      <a:pPr algn="l"/>
                      <a:endParaRPr lang="en-GB" sz="1200" b="1" dirty="0" smtClean="0"/>
                    </a:p>
                    <a:p>
                      <a:pPr algn="l"/>
                      <a:r>
                        <a:rPr lang="en-GB" sz="1200" b="1" dirty="0" smtClean="0"/>
                        <a:t>Composition</a:t>
                      </a:r>
                      <a:endParaRPr lang="en-GB" sz="1200" b="1" dirty="0"/>
                    </a:p>
                  </a:txBody>
                  <a:tcPr>
                    <a:cell3D prstMaterial="dkEdge">
                      <a:bevel/>
                      <a:lightRig rig="flood" dir="t"/>
                    </a:cell3D>
                  </a:tcPr>
                </a:tc>
                <a:tc>
                  <a:txBody>
                    <a:bodyPr/>
                    <a:lstStyle/>
                    <a:p>
                      <a:pPr algn="l"/>
                      <a:endParaRPr lang="en-GB" sz="1200" b="1" dirty="0" smtClean="0"/>
                    </a:p>
                    <a:p>
                      <a:pPr algn="l"/>
                      <a:r>
                        <a:rPr lang="en-GB" sz="1200" b="1" dirty="0" smtClean="0"/>
                        <a:t>Mood</a:t>
                      </a:r>
                      <a:endParaRPr lang="en-GB" sz="1200" b="1" dirty="0"/>
                    </a:p>
                  </a:txBody>
                  <a:tcPr>
                    <a:cell3D prstMaterial="dkEdge">
                      <a:bevel/>
                      <a:lightRig rig="flood" dir="t"/>
                    </a:cell3D>
                  </a:tcPr>
                </a:tc>
                <a:tc>
                  <a:txBody>
                    <a:bodyPr/>
                    <a:lstStyle/>
                    <a:p>
                      <a:pPr algn="l"/>
                      <a:endParaRPr lang="en-GB" sz="1200" b="1" dirty="0" smtClean="0"/>
                    </a:p>
                    <a:p>
                      <a:pPr algn="l"/>
                      <a:r>
                        <a:rPr lang="en-GB" sz="1200" b="1" dirty="0" smtClean="0"/>
                        <a:t>Style</a:t>
                      </a:r>
                      <a:endParaRPr lang="en-GB" sz="1200" b="1" dirty="0"/>
                    </a:p>
                  </a:txBody>
                  <a:tcPr>
                    <a:cell3D prstMaterial="dkEdge">
                      <a:bevel/>
                      <a:lightRig rig="flood" dir="t"/>
                    </a:cell3D>
                  </a:tcPr>
                </a:tc>
                <a:tc>
                  <a:txBody>
                    <a:bodyPr/>
                    <a:lstStyle/>
                    <a:p>
                      <a:pPr algn="l"/>
                      <a:endParaRPr lang="en-GB" sz="1200" b="1" dirty="0" smtClean="0"/>
                    </a:p>
                    <a:p>
                      <a:pPr algn="l"/>
                      <a:r>
                        <a:rPr lang="en-GB" sz="1200" b="1" dirty="0" smtClean="0"/>
                        <a:t>Light</a:t>
                      </a:r>
                      <a:endParaRPr lang="en-GB" sz="1200" b="1" dirty="0"/>
                    </a:p>
                  </a:txBody>
                  <a:tcPr>
                    <a:cell3D prstMaterial="dkEdge">
                      <a:bevel/>
                      <a:lightRig rig="flood" dir="t"/>
                    </a:cell3D>
                  </a:tcPr>
                </a:tc>
                <a:tc>
                  <a:txBody>
                    <a:bodyPr/>
                    <a:lstStyle/>
                    <a:p>
                      <a:pPr algn="l"/>
                      <a:endParaRPr lang="en-GB" sz="1200" b="1" dirty="0" smtClean="0"/>
                    </a:p>
                    <a:p>
                      <a:pPr algn="l"/>
                      <a:r>
                        <a:rPr lang="en-GB" sz="1200" b="1" dirty="0" smtClean="0"/>
                        <a:t>Technique</a:t>
                      </a:r>
                      <a:endParaRPr lang="en-GB" sz="1200" b="1" dirty="0"/>
                    </a:p>
                  </a:txBody>
                  <a:tcPr>
                    <a:cell3D prstMaterial="dkEdge">
                      <a:bevel/>
                      <a:lightRig rig="flood" dir="t"/>
                    </a:cell3D>
                  </a:tcPr>
                </a:tc>
                <a:tc>
                  <a:txBody>
                    <a:bodyPr/>
                    <a:lstStyle/>
                    <a:p>
                      <a:pPr algn="l"/>
                      <a:endParaRPr lang="en-GB" sz="1200" b="1" dirty="0" smtClean="0"/>
                    </a:p>
                    <a:p>
                      <a:pPr algn="l"/>
                      <a:r>
                        <a:rPr lang="en-GB" sz="1200" b="1" dirty="0" smtClean="0"/>
                        <a:t>Media</a:t>
                      </a:r>
                      <a:endParaRPr lang="en-GB" sz="1200" b="1" dirty="0"/>
                    </a:p>
                  </a:txBody>
                  <a:tcPr>
                    <a:cell3D prstMaterial="dkEdge">
                      <a:bevel/>
                      <a:lightRig rig="flood" dir="t"/>
                    </a:cell3D>
                  </a:tcPr>
                </a:tc>
              </a:tr>
              <a:tr h="5577840">
                <a:tc>
                  <a:txBody>
                    <a:bodyPr/>
                    <a:lstStyle/>
                    <a:p>
                      <a:pPr algn="l"/>
                      <a:r>
                        <a:rPr lang="en-GB" sz="1200" dirty="0" smtClean="0"/>
                        <a:t>Bright</a:t>
                      </a:r>
                    </a:p>
                    <a:p>
                      <a:pPr algn="l"/>
                      <a:r>
                        <a:rPr lang="en-GB" sz="1200" dirty="0" smtClean="0"/>
                        <a:t>Clashing</a:t>
                      </a:r>
                    </a:p>
                    <a:p>
                      <a:pPr algn="l"/>
                      <a:r>
                        <a:rPr lang="en-GB" sz="1200" dirty="0" smtClean="0"/>
                        <a:t>Cold</a:t>
                      </a:r>
                    </a:p>
                    <a:p>
                      <a:pPr algn="l"/>
                      <a:r>
                        <a:rPr lang="en-GB" sz="1200" dirty="0" smtClean="0"/>
                        <a:t>Contrast</a:t>
                      </a:r>
                    </a:p>
                    <a:p>
                      <a:pPr algn="l"/>
                      <a:r>
                        <a:rPr lang="en-GB" sz="1200" dirty="0" smtClean="0"/>
                        <a:t>Deep</a:t>
                      </a:r>
                    </a:p>
                    <a:p>
                      <a:pPr algn="l"/>
                      <a:r>
                        <a:rPr lang="en-GB" sz="1200" dirty="0" smtClean="0"/>
                        <a:t>Dull</a:t>
                      </a:r>
                    </a:p>
                    <a:p>
                      <a:pPr algn="l"/>
                      <a:r>
                        <a:rPr lang="en-GB" sz="1200" dirty="0" smtClean="0"/>
                        <a:t>Glowing</a:t>
                      </a:r>
                    </a:p>
                    <a:p>
                      <a:pPr algn="l"/>
                      <a:r>
                        <a:rPr lang="en-GB" sz="1200" dirty="0" smtClean="0"/>
                        <a:t>Harmonious </a:t>
                      </a:r>
                    </a:p>
                    <a:p>
                      <a:pPr algn="l"/>
                      <a:r>
                        <a:rPr lang="en-GB" sz="1200" dirty="0" smtClean="0"/>
                        <a:t>Hue</a:t>
                      </a:r>
                    </a:p>
                    <a:p>
                      <a:pPr algn="l"/>
                      <a:r>
                        <a:rPr lang="en-GB" sz="1200" dirty="0" smtClean="0"/>
                        <a:t>Intense</a:t>
                      </a:r>
                    </a:p>
                    <a:p>
                      <a:pPr algn="l"/>
                      <a:r>
                        <a:rPr lang="en-GB" sz="1200" dirty="0" smtClean="0"/>
                        <a:t>Luminous</a:t>
                      </a:r>
                    </a:p>
                    <a:p>
                      <a:pPr algn="l"/>
                      <a:r>
                        <a:rPr lang="en-GB" sz="1200" dirty="0" smtClean="0"/>
                        <a:t>Monochrome</a:t>
                      </a:r>
                    </a:p>
                    <a:p>
                      <a:pPr algn="l"/>
                      <a:r>
                        <a:rPr lang="en-GB" sz="1200" dirty="0" smtClean="0"/>
                        <a:t>Opaque</a:t>
                      </a:r>
                    </a:p>
                    <a:p>
                      <a:pPr algn="l"/>
                      <a:r>
                        <a:rPr lang="en-GB" sz="1200" dirty="0" smtClean="0"/>
                        <a:t>Pale</a:t>
                      </a:r>
                    </a:p>
                    <a:p>
                      <a:pPr algn="l"/>
                      <a:r>
                        <a:rPr lang="en-GB" sz="1200" dirty="0" smtClean="0"/>
                        <a:t>Pure</a:t>
                      </a:r>
                    </a:p>
                    <a:p>
                      <a:pPr algn="l"/>
                      <a:r>
                        <a:rPr lang="en-GB" sz="1200" dirty="0" smtClean="0"/>
                        <a:t>Saturation</a:t>
                      </a:r>
                    </a:p>
                    <a:p>
                      <a:pPr algn="l"/>
                      <a:r>
                        <a:rPr lang="en-GB" sz="1200" dirty="0" smtClean="0"/>
                        <a:t>Transparent</a:t>
                      </a:r>
                    </a:p>
                    <a:p>
                      <a:pPr algn="l"/>
                      <a:r>
                        <a:rPr lang="en-GB" sz="1200" dirty="0" smtClean="0"/>
                        <a:t>Vibrant</a:t>
                      </a:r>
                    </a:p>
                    <a:p>
                      <a:pPr algn="l"/>
                      <a:r>
                        <a:rPr lang="en-GB" sz="1200" dirty="0" smtClean="0"/>
                        <a:t>Warm</a:t>
                      </a:r>
                    </a:p>
                  </a:txBody>
                  <a:tcPr>
                    <a:cell3D prstMaterial="dkEdge">
                      <a:bevel/>
                      <a:lightRig rig="flood" dir="t"/>
                    </a:cell3D>
                  </a:tcPr>
                </a:tc>
                <a:tc>
                  <a:txBody>
                    <a:bodyPr/>
                    <a:lstStyle/>
                    <a:p>
                      <a:pPr algn="l"/>
                      <a:r>
                        <a:rPr lang="en-GB" sz="1200" dirty="0" smtClean="0"/>
                        <a:t>Angle</a:t>
                      </a:r>
                    </a:p>
                    <a:p>
                      <a:pPr algn="l"/>
                      <a:r>
                        <a:rPr lang="en-GB" sz="1200" dirty="0" smtClean="0"/>
                        <a:t>Background</a:t>
                      </a:r>
                    </a:p>
                    <a:p>
                      <a:pPr algn="l"/>
                      <a:r>
                        <a:rPr lang="en-GB" sz="1200" dirty="0" smtClean="0"/>
                        <a:t>Blurred</a:t>
                      </a:r>
                    </a:p>
                    <a:p>
                      <a:pPr algn="l"/>
                      <a:r>
                        <a:rPr lang="en-GB" sz="1200" dirty="0" smtClean="0"/>
                        <a:t>Balance</a:t>
                      </a:r>
                    </a:p>
                    <a:p>
                      <a:pPr algn="l"/>
                      <a:r>
                        <a:rPr lang="en-GB" sz="1200" dirty="0" smtClean="0"/>
                        <a:t>Complex</a:t>
                      </a:r>
                    </a:p>
                    <a:p>
                      <a:pPr algn="l"/>
                      <a:r>
                        <a:rPr lang="en-GB" sz="1200" dirty="0" smtClean="0"/>
                        <a:t>Distance</a:t>
                      </a:r>
                    </a:p>
                    <a:p>
                      <a:pPr algn="l"/>
                      <a:r>
                        <a:rPr lang="en-GB" sz="1200" dirty="0" smtClean="0"/>
                        <a:t>Eye line</a:t>
                      </a:r>
                    </a:p>
                    <a:p>
                      <a:pPr algn="l"/>
                      <a:r>
                        <a:rPr lang="en-GB" sz="1200" dirty="0" smtClean="0"/>
                        <a:t>Framing </a:t>
                      </a:r>
                    </a:p>
                    <a:p>
                      <a:pPr algn="l"/>
                      <a:r>
                        <a:rPr lang="en-GB" sz="1200" dirty="0" smtClean="0"/>
                        <a:t>Focus</a:t>
                      </a:r>
                    </a:p>
                    <a:p>
                      <a:pPr algn="l"/>
                      <a:r>
                        <a:rPr lang="en-GB" sz="1200" dirty="0" smtClean="0"/>
                        <a:t>Foreground</a:t>
                      </a:r>
                    </a:p>
                    <a:p>
                      <a:pPr algn="l"/>
                      <a:r>
                        <a:rPr lang="en-GB" sz="1200" dirty="0" smtClean="0"/>
                        <a:t>Form</a:t>
                      </a:r>
                    </a:p>
                    <a:p>
                      <a:pPr algn="l"/>
                      <a:r>
                        <a:rPr lang="en-GB" sz="1200" dirty="0" smtClean="0"/>
                        <a:t>Line</a:t>
                      </a:r>
                    </a:p>
                    <a:p>
                      <a:pPr algn="l"/>
                      <a:r>
                        <a:rPr lang="en-GB" sz="1200" dirty="0" smtClean="0"/>
                        <a:t>Middle ground</a:t>
                      </a:r>
                    </a:p>
                    <a:p>
                      <a:pPr algn="l"/>
                      <a:r>
                        <a:rPr lang="en-GB" sz="1200" dirty="0" smtClean="0"/>
                        <a:t>Movement</a:t>
                      </a:r>
                    </a:p>
                    <a:p>
                      <a:pPr algn="l"/>
                      <a:r>
                        <a:rPr lang="en-GB" sz="1200" dirty="0" smtClean="0"/>
                        <a:t>Near</a:t>
                      </a:r>
                    </a:p>
                    <a:p>
                      <a:pPr algn="l"/>
                      <a:r>
                        <a:rPr lang="en-GB" sz="1200" dirty="0" smtClean="0"/>
                        <a:t>Perspective</a:t>
                      </a:r>
                    </a:p>
                    <a:p>
                      <a:pPr algn="l"/>
                      <a:r>
                        <a:rPr lang="en-GB" sz="1200" dirty="0" smtClean="0"/>
                        <a:t>Scale</a:t>
                      </a:r>
                    </a:p>
                    <a:p>
                      <a:pPr algn="l"/>
                      <a:r>
                        <a:rPr lang="en-GB" sz="1200" dirty="0" smtClean="0"/>
                        <a:t>Space</a:t>
                      </a:r>
                    </a:p>
                    <a:p>
                      <a:pPr algn="l"/>
                      <a:r>
                        <a:rPr lang="en-GB" sz="1200" dirty="0" smtClean="0"/>
                        <a:t>Shape</a:t>
                      </a:r>
                    </a:p>
                    <a:p>
                      <a:pPr algn="l"/>
                      <a:r>
                        <a:rPr lang="en-GB" sz="1200" dirty="0" smtClean="0"/>
                        <a:t>Symmetry</a:t>
                      </a:r>
                    </a:p>
                    <a:p>
                      <a:pPr algn="l"/>
                      <a:r>
                        <a:rPr lang="en-GB" sz="1200" dirty="0" smtClean="0"/>
                        <a:t>Torn</a:t>
                      </a:r>
                    </a:p>
                    <a:p>
                      <a:pPr algn="l"/>
                      <a:r>
                        <a:rPr lang="en-GB" sz="1200" dirty="0" smtClean="0"/>
                        <a:t>Tryptic </a:t>
                      </a:r>
                    </a:p>
                    <a:p>
                      <a:pPr algn="l"/>
                      <a:r>
                        <a:rPr lang="en-GB" sz="1200" dirty="0" smtClean="0"/>
                        <a:t>Thumbnail</a:t>
                      </a:r>
                    </a:p>
                  </a:txBody>
                  <a:tcPr>
                    <a:cell3D prstMaterial="dkEdge">
                      <a:bevel/>
                      <a:lightRig rig="flood" dir="t"/>
                    </a:cell3D>
                  </a:tcPr>
                </a:tc>
                <a:tc>
                  <a:txBody>
                    <a:bodyPr/>
                    <a:lstStyle/>
                    <a:p>
                      <a:pPr algn="l"/>
                      <a:r>
                        <a:rPr lang="en-GB" sz="1200" dirty="0" smtClean="0"/>
                        <a:t>Alive</a:t>
                      </a:r>
                    </a:p>
                    <a:p>
                      <a:pPr algn="l"/>
                      <a:r>
                        <a:rPr lang="en-GB" sz="1200" dirty="0" smtClean="0"/>
                        <a:t>Atmospheric</a:t>
                      </a:r>
                    </a:p>
                    <a:p>
                      <a:pPr algn="l"/>
                      <a:r>
                        <a:rPr lang="en-GB" sz="1200" dirty="0" smtClean="0"/>
                        <a:t>Calm</a:t>
                      </a:r>
                    </a:p>
                    <a:p>
                      <a:pPr algn="l"/>
                      <a:r>
                        <a:rPr lang="en-GB" sz="1200" dirty="0" smtClean="0"/>
                        <a:t>Delicate</a:t>
                      </a:r>
                    </a:p>
                    <a:p>
                      <a:pPr algn="l"/>
                      <a:r>
                        <a:rPr lang="en-GB" sz="1200" dirty="0" smtClean="0"/>
                        <a:t>Depressing</a:t>
                      </a:r>
                    </a:p>
                    <a:p>
                      <a:pPr algn="l"/>
                      <a:r>
                        <a:rPr lang="en-GB" sz="1200" dirty="0" smtClean="0"/>
                        <a:t>Dignified</a:t>
                      </a:r>
                    </a:p>
                    <a:p>
                      <a:pPr algn="l"/>
                      <a:r>
                        <a:rPr lang="en-GB" sz="1200" dirty="0" smtClean="0"/>
                        <a:t>Disturbing</a:t>
                      </a:r>
                    </a:p>
                    <a:p>
                      <a:pPr algn="l"/>
                      <a:r>
                        <a:rPr lang="en-GB" sz="1200" dirty="0" smtClean="0"/>
                        <a:t>Fresh</a:t>
                      </a:r>
                    </a:p>
                    <a:p>
                      <a:pPr algn="l"/>
                      <a:r>
                        <a:rPr lang="en-GB" sz="1200" dirty="0" smtClean="0"/>
                        <a:t>Exciting</a:t>
                      </a:r>
                    </a:p>
                    <a:p>
                      <a:pPr algn="l"/>
                      <a:r>
                        <a:rPr lang="en-GB" sz="1200" dirty="0" smtClean="0"/>
                        <a:t>Flamboyant</a:t>
                      </a:r>
                    </a:p>
                    <a:p>
                      <a:pPr algn="l"/>
                      <a:r>
                        <a:rPr lang="en-GB" sz="1200" dirty="0" smtClean="0"/>
                        <a:t>Expressive</a:t>
                      </a:r>
                    </a:p>
                    <a:p>
                      <a:pPr algn="l"/>
                      <a:r>
                        <a:rPr lang="en-GB" sz="1200" dirty="0" smtClean="0"/>
                        <a:t>Humorous</a:t>
                      </a:r>
                    </a:p>
                    <a:p>
                      <a:pPr algn="l"/>
                      <a:r>
                        <a:rPr lang="en-GB" sz="1200" dirty="0" smtClean="0"/>
                        <a:t>Imposing</a:t>
                      </a:r>
                    </a:p>
                    <a:p>
                      <a:pPr algn="l"/>
                      <a:r>
                        <a:rPr lang="en-GB" sz="1200" dirty="0" smtClean="0"/>
                        <a:t>Nostalgic</a:t>
                      </a:r>
                    </a:p>
                    <a:p>
                      <a:pPr algn="l"/>
                      <a:r>
                        <a:rPr lang="en-GB" sz="1200" dirty="0" smtClean="0"/>
                        <a:t>Sad</a:t>
                      </a:r>
                    </a:p>
                    <a:p>
                      <a:pPr algn="l"/>
                      <a:r>
                        <a:rPr lang="en-GB" sz="1200" dirty="0" smtClean="0"/>
                        <a:t>Sentimental</a:t>
                      </a:r>
                    </a:p>
                    <a:p>
                      <a:pPr algn="l"/>
                      <a:r>
                        <a:rPr lang="en-GB" sz="1200" dirty="0" smtClean="0"/>
                        <a:t>Setting</a:t>
                      </a:r>
                    </a:p>
                    <a:p>
                      <a:pPr algn="l"/>
                      <a:r>
                        <a:rPr lang="en-GB" sz="1200" dirty="0" smtClean="0"/>
                        <a:t>Tranquil</a:t>
                      </a:r>
                    </a:p>
                    <a:p>
                      <a:pPr algn="l"/>
                      <a:endParaRPr lang="en-GB" sz="1200" dirty="0" smtClean="0"/>
                    </a:p>
                  </a:txBody>
                  <a:tcPr>
                    <a:cell3D prstMaterial="dkEdge">
                      <a:bevel/>
                      <a:lightRig rig="flood" dir="t"/>
                    </a:cell3D>
                  </a:tcPr>
                </a:tc>
                <a:tc>
                  <a:txBody>
                    <a:bodyPr/>
                    <a:lstStyle/>
                    <a:p>
                      <a:pPr algn="l"/>
                      <a:r>
                        <a:rPr lang="en-GB" sz="1200" dirty="0" smtClean="0"/>
                        <a:t>Abstract</a:t>
                      </a:r>
                    </a:p>
                    <a:p>
                      <a:pPr algn="l"/>
                      <a:r>
                        <a:rPr lang="en-GB" sz="1200" dirty="0" smtClean="0"/>
                        <a:t>Content</a:t>
                      </a:r>
                    </a:p>
                    <a:p>
                      <a:pPr algn="l"/>
                      <a:r>
                        <a:rPr lang="en-GB" sz="1200" dirty="0" smtClean="0"/>
                        <a:t>Derivative</a:t>
                      </a:r>
                    </a:p>
                    <a:p>
                      <a:pPr algn="l"/>
                      <a:r>
                        <a:rPr lang="en-GB" sz="1200" dirty="0" smtClean="0"/>
                        <a:t>Documentary</a:t>
                      </a:r>
                    </a:p>
                    <a:p>
                      <a:pPr algn="l"/>
                      <a:r>
                        <a:rPr lang="en-GB" sz="1200" dirty="0" smtClean="0"/>
                        <a:t>Distorted</a:t>
                      </a:r>
                    </a:p>
                    <a:p>
                      <a:pPr algn="l"/>
                      <a:r>
                        <a:rPr lang="en-GB" sz="1200" dirty="0" smtClean="0"/>
                        <a:t>Emotional</a:t>
                      </a:r>
                    </a:p>
                    <a:p>
                      <a:pPr algn="l"/>
                      <a:r>
                        <a:rPr lang="en-GB" sz="1200" dirty="0" smtClean="0"/>
                        <a:t>Exaggerated</a:t>
                      </a:r>
                    </a:p>
                    <a:p>
                      <a:pPr algn="l"/>
                      <a:r>
                        <a:rPr lang="en-GB" sz="1200" dirty="0" smtClean="0"/>
                        <a:t>Fake</a:t>
                      </a:r>
                    </a:p>
                    <a:p>
                      <a:pPr algn="l"/>
                      <a:r>
                        <a:rPr lang="en-GB" sz="1200" dirty="0" smtClean="0"/>
                        <a:t>Fantasy</a:t>
                      </a:r>
                    </a:p>
                    <a:p>
                      <a:pPr algn="l"/>
                      <a:r>
                        <a:rPr lang="en-GB" sz="1200" dirty="0" smtClean="0"/>
                        <a:t>Figurative</a:t>
                      </a:r>
                    </a:p>
                    <a:p>
                      <a:pPr algn="l"/>
                      <a:r>
                        <a:rPr lang="en-GB" sz="1200" dirty="0" smtClean="0"/>
                        <a:t>Landscape</a:t>
                      </a:r>
                    </a:p>
                    <a:p>
                      <a:pPr algn="l"/>
                      <a:r>
                        <a:rPr lang="en-GB" sz="1200" dirty="0" smtClean="0"/>
                        <a:t>Religious</a:t>
                      </a:r>
                    </a:p>
                    <a:p>
                      <a:pPr algn="l"/>
                      <a:r>
                        <a:rPr lang="en-GB" sz="1200" dirty="0" smtClean="0"/>
                        <a:t>Repetition</a:t>
                      </a:r>
                    </a:p>
                    <a:p>
                      <a:pPr algn="l"/>
                      <a:r>
                        <a:rPr lang="en-GB" sz="1200" dirty="0" smtClean="0"/>
                        <a:t>Representational</a:t>
                      </a:r>
                    </a:p>
                    <a:p>
                      <a:pPr algn="l"/>
                      <a:r>
                        <a:rPr lang="en-GB" sz="1200" dirty="0" smtClean="0"/>
                        <a:t>Still life</a:t>
                      </a:r>
                    </a:p>
                    <a:p>
                      <a:pPr algn="l"/>
                      <a:r>
                        <a:rPr lang="en-GB" sz="1200" dirty="0" smtClean="0"/>
                        <a:t>Surreal</a:t>
                      </a:r>
                    </a:p>
                    <a:p>
                      <a:pPr algn="l"/>
                      <a:r>
                        <a:rPr lang="en-GB" sz="1200" dirty="0" smtClean="0"/>
                        <a:t>Symbolic</a:t>
                      </a:r>
                    </a:p>
                    <a:p>
                      <a:pPr algn="l"/>
                      <a:r>
                        <a:rPr lang="en-GB" sz="1200" dirty="0" smtClean="0"/>
                        <a:t>Intention </a:t>
                      </a:r>
                    </a:p>
                    <a:p>
                      <a:pPr algn="l"/>
                      <a:r>
                        <a:rPr lang="en-GB" sz="1200" dirty="0" smtClean="0"/>
                        <a:t>Theme</a:t>
                      </a:r>
                    </a:p>
                  </a:txBody>
                  <a:tcPr>
                    <a:cell3D prstMaterial="dkEdge">
                      <a:bevel/>
                      <a:lightRig rig="flood" dir="t"/>
                    </a:cell3D>
                  </a:tcPr>
                </a:tc>
                <a:tc>
                  <a:txBody>
                    <a:bodyPr/>
                    <a:lstStyle/>
                    <a:p>
                      <a:pPr algn="l"/>
                      <a:r>
                        <a:rPr lang="en-GB" sz="1200" dirty="0" smtClean="0"/>
                        <a:t>Aperture</a:t>
                      </a:r>
                    </a:p>
                    <a:p>
                      <a:pPr algn="l"/>
                      <a:r>
                        <a:rPr lang="en-GB" sz="1200" dirty="0" smtClean="0"/>
                        <a:t>Aperture priority</a:t>
                      </a:r>
                    </a:p>
                    <a:p>
                      <a:pPr algn="l"/>
                      <a:r>
                        <a:rPr lang="en-GB" sz="1200" dirty="0" smtClean="0"/>
                        <a:t>Artificial</a:t>
                      </a:r>
                    </a:p>
                    <a:p>
                      <a:pPr algn="l"/>
                      <a:r>
                        <a:rPr lang="en-GB" sz="1200" dirty="0" smtClean="0"/>
                        <a:t>Contrast</a:t>
                      </a:r>
                    </a:p>
                    <a:p>
                      <a:pPr algn="l"/>
                      <a:r>
                        <a:rPr lang="en-GB" sz="1200" dirty="0" smtClean="0"/>
                        <a:t>Chroma</a:t>
                      </a:r>
                    </a:p>
                    <a:p>
                      <a:pPr algn="l"/>
                      <a:r>
                        <a:rPr lang="en-GB" sz="1200" dirty="0" smtClean="0"/>
                        <a:t>Dark</a:t>
                      </a:r>
                    </a:p>
                    <a:p>
                      <a:pPr algn="l"/>
                      <a:r>
                        <a:rPr lang="en-GB" sz="1200" dirty="0" smtClean="0"/>
                        <a:t>Develop</a:t>
                      </a:r>
                    </a:p>
                    <a:p>
                      <a:pPr algn="l"/>
                      <a:r>
                        <a:rPr lang="en-GB" sz="1200" dirty="0" smtClean="0"/>
                        <a:t>Exposure</a:t>
                      </a:r>
                    </a:p>
                    <a:p>
                      <a:pPr algn="l"/>
                      <a:r>
                        <a:rPr lang="en-GB" sz="1200" dirty="0" smtClean="0"/>
                        <a:t>Focus</a:t>
                      </a:r>
                    </a:p>
                    <a:p>
                      <a:pPr algn="l"/>
                      <a:r>
                        <a:rPr lang="en-GB" sz="1200" dirty="0" smtClean="0"/>
                        <a:t>Filter</a:t>
                      </a:r>
                    </a:p>
                    <a:p>
                      <a:pPr algn="l"/>
                      <a:r>
                        <a:rPr lang="en-GB" sz="1200" dirty="0" smtClean="0"/>
                        <a:t>Evening</a:t>
                      </a:r>
                    </a:p>
                    <a:p>
                      <a:pPr algn="l"/>
                      <a:r>
                        <a:rPr lang="en-GB" sz="1200" dirty="0" smtClean="0"/>
                        <a:t>Fierce</a:t>
                      </a:r>
                    </a:p>
                    <a:p>
                      <a:pPr algn="l"/>
                      <a:r>
                        <a:rPr lang="en-GB" sz="1200" dirty="0" smtClean="0"/>
                        <a:t>Gentle</a:t>
                      </a:r>
                    </a:p>
                    <a:p>
                      <a:pPr algn="l"/>
                      <a:r>
                        <a:rPr lang="en-GB" sz="1200" dirty="0" smtClean="0"/>
                        <a:t>Harsh</a:t>
                      </a:r>
                    </a:p>
                    <a:p>
                      <a:pPr algn="l"/>
                      <a:r>
                        <a:rPr lang="en-GB" sz="1200" dirty="0" smtClean="0"/>
                        <a:t>Hazy</a:t>
                      </a:r>
                    </a:p>
                    <a:p>
                      <a:pPr algn="l"/>
                      <a:r>
                        <a:rPr lang="en-GB" sz="1200" dirty="0" smtClean="0"/>
                        <a:t>ISO</a:t>
                      </a:r>
                    </a:p>
                    <a:p>
                      <a:pPr algn="l"/>
                      <a:r>
                        <a:rPr lang="en-GB" sz="1200" dirty="0" smtClean="0"/>
                        <a:t>Intense</a:t>
                      </a:r>
                    </a:p>
                    <a:p>
                      <a:pPr algn="l"/>
                      <a:r>
                        <a:rPr lang="en-GB" sz="1200" dirty="0" smtClean="0"/>
                        <a:t>Lens</a:t>
                      </a:r>
                    </a:p>
                    <a:p>
                      <a:pPr algn="l"/>
                      <a:r>
                        <a:rPr lang="en-GB" sz="1200" dirty="0" smtClean="0"/>
                        <a:t>Natural</a:t>
                      </a:r>
                    </a:p>
                    <a:p>
                      <a:pPr algn="l"/>
                      <a:r>
                        <a:rPr lang="en-GB" sz="1200" dirty="0" smtClean="0"/>
                        <a:t>Shady</a:t>
                      </a:r>
                    </a:p>
                    <a:p>
                      <a:pPr algn="l"/>
                      <a:r>
                        <a:rPr lang="en-GB" sz="1200" dirty="0" smtClean="0"/>
                        <a:t>Shadowy</a:t>
                      </a:r>
                    </a:p>
                    <a:p>
                      <a:pPr algn="l"/>
                      <a:r>
                        <a:rPr lang="en-GB" sz="1200" dirty="0" smtClean="0"/>
                        <a:t>Warm</a:t>
                      </a:r>
                    </a:p>
                    <a:p>
                      <a:pPr algn="l"/>
                      <a:endParaRPr lang="en-GB" sz="1200" dirty="0" smtClean="0"/>
                    </a:p>
                  </a:txBody>
                  <a:tcPr>
                    <a:cell3D prstMaterial="dkEdge">
                      <a:bevel/>
                      <a:lightRig rig="flood" dir="t"/>
                    </a:cell3D>
                  </a:tcPr>
                </a:tc>
                <a:tc>
                  <a:txBody>
                    <a:bodyPr/>
                    <a:lstStyle/>
                    <a:p>
                      <a:pPr algn="l"/>
                      <a:r>
                        <a:rPr lang="en-GB" sz="1200" baseline="0" dirty="0" smtClean="0"/>
                        <a:t>Texture</a:t>
                      </a:r>
                    </a:p>
                    <a:p>
                      <a:pPr algn="l"/>
                      <a:r>
                        <a:rPr lang="en-GB" sz="1200" baseline="0" dirty="0" smtClean="0"/>
                        <a:t>Calibration</a:t>
                      </a:r>
                    </a:p>
                    <a:p>
                      <a:pPr algn="l"/>
                      <a:r>
                        <a:rPr lang="en-GB" sz="1200" baseline="0" dirty="0" smtClean="0"/>
                        <a:t>Digital </a:t>
                      </a:r>
                    </a:p>
                    <a:p>
                      <a:pPr algn="l"/>
                      <a:r>
                        <a:rPr lang="en-GB" sz="1200" baseline="0" dirty="0" smtClean="0"/>
                        <a:t>F-Stop</a:t>
                      </a:r>
                    </a:p>
                    <a:p>
                      <a:pPr algn="l"/>
                      <a:r>
                        <a:rPr lang="en-GB" sz="1200" baseline="0" dirty="0" smtClean="0"/>
                        <a:t>Layered</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Panorama</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err="1" smtClean="0"/>
                        <a:t>Pixelization</a:t>
                      </a:r>
                      <a:endParaRPr lang="en-GB" sz="1200" dirty="0" smtClean="0"/>
                    </a:p>
                    <a:p>
                      <a:pPr algn="l"/>
                      <a:r>
                        <a:rPr lang="en-GB" sz="1200" baseline="0" dirty="0" smtClean="0"/>
                        <a:t>Resolution</a:t>
                      </a:r>
                    </a:p>
                    <a:p>
                      <a:pPr algn="l"/>
                      <a:r>
                        <a:rPr lang="en-GB" sz="1200" baseline="0" dirty="0" smtClean="0"/>
                        <a:t>Solarized</a:t>
                      </a:r>
                    </a:p>
                    <a:p>
                      <a:pPr algn="l"/>
                      <a:r>
                        <a:rPr lang="en-GB" sz="1200" baseline="0" dirty="0" smtClean="0"/>
                        <a:t>Shutter priority</a:t>
                      </a:r>
                    </a:p>
                    <a:p>
                      <a:pPr algn="l"/>
                      <a:r>
                        <a:rPr lang="en-GB" sz="1200" baseline="0" dirty="0" smtClean="0"/>
                        <a:t>Shutter speed</a:t>
                      </a:r>
                    </a:p>
                    <a:p>
                      <a:pPr algn="l"/>
                      <a:r>
                        <a:rPr lang="en-GB" sz="1200" baseline="0" dirty="0" smtClean="0"/>
                        <a:t>Depth of field </a:t>
                      </a:r>
                    </a:p>
                  </a:txBody>
                  <a:tcPr>
                    <a:cell3D prstMaterial="dkEdge">
                      <a:bevel/>
                      <a:lightRig rig="flood" dir="t"/>
                    </a:cell3D>
                  </a:tcPr>
                </a:tc>
                <a:tc>
                  <a:txBody>
                    <a:bodyPr/>
                    <a:lstStyle/>
                    <a:p>
                      <a:pPr algn="l"/>
                      <a:r>
                        <a:rPr lang="en-GB" sz="1200" baseline="0" dirty="0" smtClean="0"/>
                        <a:t>Collage</a:t>
                      </a:r>
                    </a:p>
                    <a:p>
                      <a:pPr algn="l"/>
                      <a:r>
                        <a:rPr lang="en-GB" sz="1200" baseline="0" dirty="0" smtClean="0"/>
                        <a:t>Digital </a:t>
                      </a:r>
                    </a:p>
                    <a:p>
                      <a:pPr algn="l"/>
                      <a:r>
                        <a:rPr lang="en-GB" sz="1200" baseline="0" dirty="0" smtClean="0"/>
                        <a:t>Paint</a:t>
                      </a:r>
                    </a:p>
                    <a:p>
                      <a:pPr algn="l"/>
                      <a:r>
                        <a:rPr lang="en-GB" sz="1200" baseline="0" dirty="0" smtClean="0"/>
                        <a:t>Print</a:t>
                      </a:r>
                    </a:p>
                    <a:p>
                      <a:pPr algn="l"/>
                      <a:r>
                        <a:rPr lang="en-GB" sz="1200" baseline="0" dirty="0" smtClean="0"/>
                        <a:t>Photograph</a:t>
                      </a:r>
                    </a:p>
                    <a:p>
                      <a:pPr algn="l"/>
                      <a:r>
                        <a:rPr lang="en-GB" sz="1200" baseline="0" dirty="0" smtClean="0"/>
                        <a:t>Mixed media</a:t>
                      </a:r>
                      <a:endParaRPr lang="en-GB"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Photoshop</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Pixel</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Noise</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Film photography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Cyanotype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Pin hole</a:t>
                      </a:r>
                      <a:endParaRPr lang="en-GB"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p>
                  </a:txBody>
                  <a:tcPr>
                    <a:cell3D prstMaterial="dkEdge">
                      <a:bevel/>
                      <a:lightRig rig="flood" dir="t"/>
                    </a:cell3D>
                  </a:tcPr>
                </a:tc>
              </a:tr>
            </a:tbl>
          </a:graphicData>
        </a:graphic>
      </p:graphicFrame>
      <p:sp>
        <p:nvSpPr>
          <p:cNvPr id="6" name="TextBox 5"/>
          <p:cNvSpPr txBox="1"/>
          <p:nvPr/>
        </p:nvSpPr>
        <p:spPr>
          <a:xfrm>
            <a:off x="1691680" y="0"/>
            <a:ext cx="5904656" cy="369332"/>
          </a:xfrm>
          <a:prstGeom prst="rect">
            <a:avLst/>
          </a:prstGeom>
          <a:noFill/>
        </p:spPr>
        <p:txBody>
          <a:bodyPr wrap="square" rtlCol="0">
            <a:spAutoFit/>
          </a:bodyPr>
          <a:lstStyle/>
          <a:p>
            <a:pPr algn="ctr"/>
            <a:r>
              <a:rPr lang="en-GB" b="1" dirty="0" smtClean="0"/>
              <a:t>Photography analysis word bank</a:t>
            </a:r>
            <a:endParaRPr lang="en-GB" b="1" dirty="0"/>
          </a:p>
        </p:txBody>
      </p:sp>
      <p:sp>
        <p:nvSpPr>
          <p:cNvPr id="2" name="Left Arrow 1"/>
          <p:cNvSpPr/>
          <p:nvPr/>
        </p:nvSpPr>
        <p:spPr>
          <a:xfrm>
            <a:off x="5715000" y="4343400"/>
            <a:ext cx="3124200" cy="2514600"/>
          </a:xfrm>
          <a:prstGeom prst="leftArrow">
            <a:avLst>
              <a:gd name="adj1" fmla="val 50000"/>
              <a:gd name="adj2" fmla="val 4283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Underline all the words that relate to Victor </a:t>
            </a:r>
            <a:r>
              <a:rPr lang="en-GB" b="1" dirty="0" err="1" smtClean="0">
                <a:solidFill>
                  <a:schemeClr val="tx1"/>
                </a:solidFill>
              </a:rPr>
              <a:t>Schrager’a</a:t>
            </a:r>
            <a:r>
              <a:rPr lang="en-GB" b="1" dirty="0" smtClean="0">
                <a:solidFill>
                  <a:schemeClr val="tx1"/>
                </a:solidFill>
              </a:rPr>
              <a:t> photograph</a:t>
            </a:r>
          </a:p>
        </p:txBody>
      </p:sp>
      <p:pic>
        <p:nvPicPr>
          <p:cNvPr id="2050" name="Picture 2" descr="C:\Users\hca\AppData\Local\Microsoft\Windows\Temporary Internet Files\Content.IE5\KTO740N7\stopwatch[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70811"/>
            <a:ext cx="1744999" cy="18780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2133600"/>
            <a:ext cx="2362200" cy="954107"/>
          </a:xfrm>
          <a:prstGeom prst="rect">
            <a:avLst/>
          </a:prstGeom>
          <a:solidFill>
            <a:srgbClr val="FFFF00"/>
          </a:solidFill>
        </p:spPr>
        <p:txBody>
          <a:bodyPr wrap="square" rtlCol="0">
            <a:spAutoFit/>
          </a:bodyPr>
          <a:lstStyle/>
          <a:p>
            <a:r>
              <a:rPr lang="en-GB" sz="2800" b="1" dirty="0" smtClean="0">
                <a:latin typeface="Chaparral Pro Light" pitchFamily="18" charset="0"/>
              </a:rPr>
              <a:t>You have 3 minutes…….</a:t>
            </a:r>
            <a:endParaRPr lang="en-GB" sz="2800" b="1" dirty="0">
              <a:latin typeface="Chaparral Pro Light" pitchFamily="18" charset="0"/>
            </a:endParaRPr>
          </a:p>
        </p:txBody>
      </p:sp>
      <p:sp>
        <p:nvSpPr>
          <p:cNvPr id="7" name="TextBox 6"/>
          <p:cNvSpPr txBox="1"/>
          <p:nvPr/>
        </p:nvSpPr>
        <p:spPr>
          <a:xfrm>
            <a:off x="7277100" y="0"/>
            <a:ext cx="1790700" cy="369332"/>
          </a:xfrm>
          <a:prstGeom prst="rect">
            <a:avLst/>
          </a:prstGeom>
          <a:noFill/>
        </p:spPr>
        <p:txBody>
          <a:bodyPr wrap="square" rtlCol="0">
            <a:spAutoFit/>
          </a:bodyPr>
          <a:lstStyle/>
          <a:p>
            <a:r>
              <a:rPr lang="en-GB" dirty="0" smtClean="0"/>
              <a:t>Lesson 2</a:t>
            </a:r>
            <a:endParaRPr lang="en-GB" dirty="0"/>
          </a:p>
        </p:txBody>
      </p:sp>
    </p:spTree>
    <p:extLst>
      <p:ext uri="{BB962C8B-B14F-4D97-AF65-F5344CB8AC3E}">
        <p14:creationId xmlns:p14="http://schemas.microsoft.com/office/powerpoint/2010/main" val="37414104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http://www.christopheguye.com/assets/images/Michael-Wolf/a20_Michael-Wolf_Architecture-of-Density.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759086"/>
            <a:ext cx="3382906" cy="279891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6149465" y="3253279"/>
            <a:ext cx="2736304"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Michael Wolf</a:t>
            </a:r>
            <a:endParaRPr lang="en-GB" sz="2800" dirty="0"/>
          </a:p>
        </p:txBody>
      </p:sp>
      <p:sp>
        <p:nvSpPr>
          <p:cNvPr id="12" name="Rounded Rectangle 11"/>
          <p:cNvSpPr/>
          <p:nvPr/>
        </p:nvSpPr>
        <p:spPr>
          <a:xfrm>
            <a:off x="0" y="0"/>
            <a:ext cx="1547664" cy="83671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smtClean="0"/>
              <a:t>AO1</a:t>
            </a:r>
            <a:endParaRPr lang="en-GB" sz="4800" b="1" dirty="0"/>
          </a:p>
        </p:txBody>
      </p:sp>
      <p:pic>
        <p:nvPicPr>
          <p:cNvPr id="13" name="Picture 2" descr="http://www.bau-xiphoto.com/dynamic/images/detail/Michael_Wolf_Transparent_City_13___Edition_of_9_18683_36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681" y="3717033"/>
            <a:ext cx="4187958" cy="31409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metalocus.es/en/system/files/file-images/michael_wolf_metalocus_01_1280.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9654" y="188640"/>
            <a:ext cx="3776116" cy="26642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s://pleasurephoto.files.wordpress.com/2012/01/michael-wolf-architecture-density.jpe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60032" y="4138044"/>
            <a:ext cx="3384376" cy="2719958"/>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p:cNvSpPr/>
          <p:nvPr/>
        </p:nvSpPr>
        <p:spPr>
          <a:xfrm>
            <a:off x="179512" y="2027683"/>
            <a:ext cx="4166833" cy="2559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What common features can you see?</a:t>
            </a:r>
          </a:p>
          <a:p>
            <a:pPr algn="ctr"/>
            <a:r>
              <a:rPr lang="en-GB" dirty="0" smtClean="0"/>
              <a:t>Write as many as you can in your journal.</a:t>
            </a:r>
            <a:endParaRPr lang="en-GB" dirty="0"/>
          </a:p>
        </p:txBody>
      </p:sp>
    </p:spTree>
    <p:extLst>
      <p:ext uri="{BB962C8B-B14F-4D97-AF65-F5344CB8AC3E}">
        <p14:creationId xmlns:p14="http://schemas.microsoft.com/office/powerpoint/2010/main" val="32214183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5952" y="244781"/>
            <a:ext cx="2520280" cy="369332"/>
          </a:xfrm>
          <a:prstGeom prst="rect">
            <a:avLst/>
          </a:prstGeom>
          <a:noFill/>
        </p:spPr>
        <p:txBody>
          <a:bodyPr wrap="square" rtlCol="0">
            <a:spAutoFit/>
          </a:bodyPr>
          <a:lstStyle/>
          <a:p>
            <a:r>
              <a:rPr lang="en-GB" dirty="0" smtClean="0"/>
              <a:t>Light- </a:t>
            </a:r>
            <a:endParaRPr lang="en-GB" dirty="0"/>
          </a:p>
        </p:txBody>
      </p:sp>
      <p:sp>
        <p:nvSpPr>
          <p:cNvPr id="4" name="TextBox 3"/>
          <p:cNvSpPr txBox="1"/>
          <p:nvPr/>
        </p:nvSpPr>
        <p:spPr>
          <a:xfrm>
            <a:off x="3879849" y="244781"/>
            <a:ext cx="2520280" cy="369332"/>
          </a:xfrm>
          <a:prstGeom prst="rect">
            <a:avLst/>
          </a:prstGeom>
          <a:noFill/>
        </p:spPr>
        <p:txBody>
          <a:bodyPr wrap="square" rtlCol="0">
            <a:spAutoFit/>
          </a:bodyPr>
          <a:lstStyle/>
          <a:p>
            <a:r>
              <a:rPr lang="en-GB" dirty="0" smtClean="0"/>
              <a:t>Composition- </a:t>
            </a:r>
            <a:endParaRPr lang="en-GB" dirty="0"/>
          </a:p>
        </p:txBody>
      </p:sp>
      <p:sp>
        <p:nvSpPr>
          <p:cNvPr id="5" name="TextBox 4"/>
          <p:cNvSpPr txBox="1"/>
          <p:nvPr/>
        </p:nvSpPr>
        <p:spPr>
          <a:xfrm>
            <a:off x="6318448" y="2389530"/>
            <a:ext cx="2520280" cy="369332"/>
          </a:xfrm>
          <a:prstGeom prst="rect">
            <a:avLst/>
          </a:prstGeom>
          <a:noFill/>
        </p:spPr>
        <p:txBody>
          <a:bodyPr wrap="square" rtlCol="0">
            <a:spAutoFit/>
          </a:bodyPr>
          <a:lstStyle/>
          <a:p>
            <a:r>
              <a:rPr lang="en-GB" dirty="0" smtClean="0"/>
              <a:t>Focus- </a:t>
            </a:r>
            <a:endParaRPr lang="en-GB" dirty="0"/>
          </a:p>
        </p:txBody>
      </p:sp>
      <p:sp>
        <p:nvSpPr>
          <p:cNvPr id="7" name="TextBox 6"/>
          <p:cNvSpPr txBox="1"/>
          <p:nvPr/>
        </p:nvSpPr>
        <p:spPr>
          <a:xfrm>
            <a:off x="296231" y="2204864"/>
            <a:ext cx="2520280" cy="369332"/>
          </a:xfrm>
          <a:prstGeom prst="rect">
            <a:avLst/>
          </a:prstGeom>
          <a:noFill/>
        </p:spPr>
        <p:txBody>
          <a:bodyPr wrap="square" rtlCol="0">
            <a:spAutoFit/>
          </a:bodyPr>
          <a:lstStyle/>
          <a:p>
            <a:r>
              <a:rPr lang="en-GB" dirty="0" smtClean="0"/>
              <a:t>Repetition- </a:t>
            </a:r>
            <a:endParaRPr lang="en-GB" dirty="0"/>
          </a:p>
        </p:txBody>
      </p:sp>
      <p:sp>
        <p:nvSpPr>
          <p:cNvPr id="10" name="TextBox 9"/>
          <p:cNvSpPr txBox="1"/>
          <p:nvPr/>
        </p:nvSpPr>
        <p:spPr>
          <a:xfrm>
            <a:off x="4159" y="5366969"/>
            <a:ext cx="8945583" cy="923330"/>
          </a:xfrm>
          <a:prstGeom prst="rect">
            <a:avLst/>
          </a:prstGeom>
          <a:noFill/>
        </p:spPr>
        <p:txBody>
          <a:bodyPr wrap="square" rtlCol="0">
            <a:spAutoFit/>
          </a:bodyPr>
          <a:lstStyle/>
          <a:p>
            <a:r>
              <a:rPr lang="en-GB" dirty="0" smtClean="0"/>
              <a:t>I find this photograph interesting because  </a:t>
            </a:r>
          </a:p>
          <a:p>
            <a:r>
              <a:rPr lang="en-GB" dirty="0" smtClean="0"/>
              <a:t>I will use the techniques that Schrager has shown by</a:t>
            </a:r>
          </a:p>
          <a:p>
            <a:endParaRPr lang="en-GB" dirty="0"/>
          </a:p>
        </p:txBody>
      </p:sp>
      <p:sp>
        <p:nvSpPr>
          <p:cNvPr id="13" name="TextBox 12"/>
          <p:cNvSpPr txBox="1"/>
          <p:nvPr/>
        </p:nvSpPr>
        <p:spPr>
          <a:xfrm>
            <a:off x="3393305" y="4972003"/>
            <a:ext cx="2520280" cy="369332"/>
          </a:xfrm>
          <a:prstGeom prst="rect">
            <a:avLst/>
          </a:prstGeom>
          <a:noFill/>
        </p:spPr>
        <p:txBody>
          <a:bodyPr wrap="square" rtlCol="0">
            <a:spAutoFit/>
          </a:bodyPr>
          <a:lstStyle/>
          <a:p>
            <a:r>
              <a:rPr lang="en-GB" dirty="0" smtClean="0"/>
              <a:t> </a:t>
            </a:r>
            <a:endParaRPr lang="en-GB" dirty="0"/>
          </a:p>
        </p:txBody>
      </p:sp>
      <p:sp>
        <p:nvSpPr>
          <p:cNvPr id="14" name="TextBox 13"/>
          <p:cNvSpPr txBox="1"/>
          <p:nvPr/>
        </p:nvSpPr>
        <p:spPr>
          <a:xfrm>
            <a:off x="6284199" y="4107326"/>
            <a:ext cx="2520280" cy="369332"/>
          </a:xfrm>
          <a:prstGeom prst="rect">
            <a:avLst/>
          </a:prstGeom>
          <a:noFill/>
        </p:spPr>
        <p:txBody>
          <a:bodyPr wrap="square" rtlCol="0">
            <a:spAutoFit/>
          </a:bodyPr>
          <a:lstStyle/>
          <a:p>
            <a:r>
              <a:rPr lang="en-GB" dirty="0" smtClean="0"/>
              <a:t>Mood- </a:t>
            </a:r>
            <a:endParaRPr lang="en-GB" dirty="0"/>
          </a:p>
        </p:txBody>
      </p:sp>
      <p:sp>
        <p:nvSpPr>
          <p:cNvPr id="15" name="TextBox 14"/>
          <p:cNvSpPr txBox="1"/>
          <p:nvPr/>
        </p:nvSpPr>
        <p:spPr>
          <a:xfrm>
            <a:off x="236617" y="4074784"/>
            <a:ext cx="2520280" cy="369332"/>
          </a:xfrm>
          <a:prstGeom prst="rect">
            <a:avLst/>
          </a:prstGeom>
          <a:noFill/>
        </p:spPr>
        <p:txBody>
          <a:bodyPr wrap="square" rtlCol="0">
            <a:spAutoFit/>
          </a:bodyPr>
          <a:lstStyle/>
          <a:p>
            <a:r>
              <a:rPr lang="en-GB" dirty="0" smtClean="0"/>
              <a:t>Shape-</a:t>
            </a:r>
            <a:endParaRPr lang="en-GB" dirty="0"/>
          </a:p>
        </p:txBody>
      </p:sp>
      <p:sp>
        <p:nvSpPr>
          <p:cNvPr id="16" name="TextBox 15"/>
          <p:cNvSpPr txBox="1"/>
          <p:nvPr/>
        </p:nvSpPr>
        <p:spPr>
          <a:xfrm>
            <a:off x="0" y="6220691"/>
            <a:ext cx="9144000" cy="646331"/>
          </a:xfrm>
          <a:prstGeom prst="rect">
            <a:avLst/>
          </a:prstGeom>
          <a:solidFill>
            <a:srgbClr val="00B0F0"/>
          </a:solidFill>
        </p:spPr>
        <p:txBody>
          <a:bodyPr wrap="square" rtlCol="0">
            <a:spAutoFit/>
          </a:bodyPr>
          <a:lstStyle/>
          <a:p>
            <a:r>
              <a:rPr lang="en-GB" sz="3600" dirty="0" smtClean="0"/>
              <a:t>AO1-</a:t>
            </a:r>
            <a:r>
              <a:rPr lang="en-GB" dirty="0" smtClean="0"/>
              <a:t> Understanding, using and developing the work of photographers and artists</a:t>
            </a:r>
            <a:endParaRPr lang="en-GB" sz="3600" dirty="0"/>
          </a:p>
        </p:txBody>
      </p:sp>
      <p:sp>
        <p:nvSpPr>
          <p:cNvPr id="2" name="Right Arrow 1"/>
          <p:cNvSpPr/>
          <p:nvPr/>
        </p:nvSpPr>
        <p:spPr>
          <a:xfrm>
            <a:off x="236617" y="0"/>
            <a:ext cx="5343495" cy="2592288"/>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Analyse this photograph using the formal elements. </a:t>
            </a:r>
            <a:r>
              <a:rPr lang="en-GB" sz="2400" i="1" dirty="0" smtClean="0"/>
              <a:t>A blank template is in Pool for you</a:t>
            </a:r>
            <a:r>
              <a:rPr lang="en-GB" sz="2400" dirty="0" smtClean="0"/>
              <a:t>.</a:t>
            </a:r>
            <a:endParaRPr lang="en-GB" sz="2400" dirty="0"/>
          </a:p>
        </p:txBody>
      </p:sp>
      <p:pic>
        <p:nvPicPr>
          <p:cNvPr id="1026" name="Picture 2" descr="Image result for michael wolf architecture of dens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1981" y="2204864"/>
            <a:ext cx="2390775" cy="1914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ichael wolf architecture of dens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2756" y="2190238"/>
            <a:ext cx="1943100" cy="2352675"/>
          </a:xfrm>
          <a:prstGeom prst="rect">
            <a:avLst/>
          </a:prstGeom>
          <a:noFill/>
          <a:extLst>
            <a:ext uri="{909E8E84-426E-40DD-AFC4-6F175D3DCCD1}">
              <a14:hiddenFill xmlns:a14="http://schemas.microsoft.com/office/drawing/2010/main">
                <a:solidFill>
                  <a:srgbClr val="FFFFFF"/>
                </a:solidFill>
              </a14:hiddenFill>
            </a:ext>
          </a:extLst>
        </p:spPr>
      </p:pic>
      <p:sp>
        <p:nvSpPr>
          <p:cNvPr id="6" name="Cloud Callout 5"/>
          <p:cNvSpPr/>
          <p:nvPr/>
        </p:nvSpPr>
        <p:spPr>
          <a:xfrm>
            <a:off x="5831632" y="1317155"/>
            <a:ext cx="3312368" cy="214474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You can choose which photo you would like to analyse</a:t>
            </a:r>
            <a:endParaRPr lang="en-GB" dirty="0"/>
          </a:p>
        </p:txBody>
      </p:sp>
    </p:spTree>
    <p:extLst>
      <p:ext uri="{BB962C8B-B14F-4D97-AF65-F5344CB8AC3E}">
        <p14:creationId xmlns:p14="http://schemas.microsoft.com/office/powerpoint/2010/main" val="2892154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Photography\Schemes of work\Urban\petterson 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3700" y="762103"/>
            <a:ext cx="1568012" cy="20638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Photography\Schemes of work\Urban\petterson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6864" y="775510"/>
            <a:ext cx="1388788" cy="20729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F:\Photography\Schemes of work\Urban\petterson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74" y="789123"/>
            <a:ext cx="1459725" cy="20638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photography-now.com/images/Bilder/gross/B011134.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8" y="4658141"/>
            <a:ext cx="1349673" cy="22308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artblart.files.wordpress.com/2011/09/moholy-nagy-la-canebiere-street-marseilles.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03648" y="4751766"/>
            <a:ext cx="1512168" cy="21062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tallisgcsephotography.weebly.com/uploads/3/3/1/5/3315082/7251543_orig.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15816" y="4957214"/>
            <a:ext cx="1513700" cy="18921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sauer-thompson.com/junkforcode/archives/2011/12/10/WolfMTransparentCity.jp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7415" y="2746188"/>
            <a:ext cx="1669951" cy="201947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photomichaelwolf.com/wp-content/uploads/corner42.jp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41451" y="2758505"/>
            <a:ext cx="1991480" cy="19914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158" y="757212"/>
            <a:ext cx="1964751" cy="307777"/>
          </a:xfrm>
          <a:prstGeom prst="rect">
            <a:avLst/>
          </a:prstGeom>
          <a:solidFill>
            <a:schemeClr val="bg1">
              <a:lumMod val="95000"/>
            </a:schemeClr>
          </a:solidFill>
        </p:spPr>
        <p:txBody>
          <a:bodyPr wrap="square" rtlCol="0">
            <a:spAutoFit/>
          </a:bodyPr>
          <a:lstStyle/>
          <a:p>
            <a:r>
              <a:rPr lang="en-GB" sz="1400" b="1" dirty="0" err="1"/>
              <a:t>Keld</a:t>
            </a:r>
            <a:r>
              <a:rPr lang="en-GB" sz="1400" b="1" dirty="0"/>
              <a:t> Helmer Peterson</a:t>
            </a:r>
            <a:endParaRPr lang="en-GB" sz="1400" dirty="0"/>
          </a:p>
        </p:txBody>
      </p:sp>
      <p:sp>
        <p:nvSpPr>
          <p:cNvPr id="21" name="TextBox 20"/>
          <p:cNvSpPr txBox="1"/>
          <p:nvPr/>
        </p:nvSpPr>
        <p:spPr>
          <a:xfrm>
            <a:off x="2471685" y="2732290"/>
            <a:ext cx="1270357" cy="307777"/>
          </a:xfrm>
          <a:prstGeom prst="rect">
            <a:avLst/>
          </a:prstGeom>
          <a:solidFill>
            <a:schemeClr val="bg1">
              <a:lumMod val="95000"/>
            </a:schemeClr>
          </a:solidFill>
        </p:spPr>
        <p:txBody>
          <a:bodyPr wrap="square" rtlCol="0">
            <a:spAutoFit/>
          </a:bodyPr>
          <a:lstStyle/>
          <a:p>
            <a:r>
              <a:rPr lang="en-GB" sz="1400" b="1" dirty="0" smtClean="0"/>
              <a:t>Michael Wolf</a:t>
            </a:r>
            <a:endParaRPr lang="en-GB" sz="1400" dirty="0"/>
          </a:p>
        </p:txBody>
      </p:sp>
      <p:sp>
        <p:nvSpPr>
          <p:cNvPr id="22" name="TextBox 21"/>
          <p:cNvSpPr txBox="1"/>
          <p:nvPr/>
        </p:nvSpPr>
        <p:spPr>
          <a:xfrm>
            <a:off x="3152084" y="4658141"/>
            <a:ext cx="1249349" cy="307777"/>
          </a:xfrm>
          <a:prstGeom prst="rect">
            <a:avLst/>
          </a:prstGeom>
          <a:solidFill>
            <a:schemeClr val="bg1">
              <a:lumMod val="95000"/>
            </a:schemeClr>
          </a:solidFill>
        </p:spPr>
        <p:txBody>
          <a:bodyPr wrap="square" rtlCol="0">
            <a:spAutoFit/>
          </a:bodyPr>
          <a:lstStyle/>
          <a:p>
            <a:r>
              <a:rPr lang="en-GB" sz="1400" b="1" dirty="0" smtClean="0"/>
              <a:t>Moholy-Nagy</a:t>
            </a:r>
            <a:endParaRPr lang="en-GB" sz="1400" dirty="0"/>
          </a:p>
        </p:txBody>
      </p:sp>
      <p:sp>
        <p:nvSpPr>
          <p:cNvPr id="36" name="TextBox 35"/>
          <p:cNvSpPr txBox="1"/>
          <p:nvPr/>
        </p:nvSpPr>
        <p:spPr>
          <a:xfrm>
            <a:off x="0" y="8400"/>
            <a:ext cx="9144000" cy="646331"/>
          </a:xfrm>
          <a:prstGeom prst="rect">
            <a:avLst/>
          </a:prstGeom>
          <a:solidFill>
            <a:srgbClr val="00B0F0"/>
          </a:solidFill>
        </p:spPr>
        <p:txBody>
          <a:bodyPr wrap="square" rtlCol="0">
            <a:spAutoFit/>
          </a:bodyPr>
          <a:lstStyle/>
          <a:p>
            <a:r>
              <a:rPr lang="en-GB" sz="3600" dirty="0" smtClean="0"/>
              <a:t>AO1-</a:t>
            </a:r>
            <a:r>
              <a:rPr lang="en-GB" dirty="0" smtClean="0"/>
              <a:t> Understanding, using and developing the work of photographers and artists</a:t>
            </a:r>
            <a:endParaRPr lang="en-GB" sz="3600" dirty="0"/>
          </a:p>
        </p:txBody>
      </p:sp>
      <p:sp>
        <p:nvSpPr>
          <p:cNvPr id="5" name="Rounded Rectangle 4"/>
          <p:cNvSpPr/>
          <p:nvPr/>
        </p:nvSpPr>
        <p:spPr>
          <a:xfrm>
            <a:off x="4788024" y="1484784"/>
            <a:ext cx="3816424" cy="42887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Photoshoot in Southampton city centre</a:t>
            </a:r>
            <a:endParaRPr lang="en-GB" dirty="0"/>
          </a:p>
        </p:txBody>
      </p:sp>
    </p:spTree>
    <p:extLst>
      <p:ext uri="{BB962C8B-B14F-4D97-AF65-F5344CB8AC3E}">
        <p14:creationId xmlns:p14="http://schemas.microsoft.com/office/powerpoint/2010/main" val="21415442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Photography\Schemes of work\Urban\petterson 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3700" y="762103"/>
            <a:ext cx="1568012" cy="20638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Photography\Schemes of work\Urban\petterson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6864" y="775510"/>
            <a:ext cx="1388788" cy="20729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F:\Photography\Schemes of work\Urban\petterson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74" y="789123"/>
            <a:ext cx="1459725" cy="20638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photography-now.com/images/Bilder/gross/B011134.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8" y="4658141"/>
            <a:ext cx="1349673" cy="22308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artblart.files.wordpress.com/2011/09/moholy-nagy-la-canebiere-street-marseilles.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03648" y="4751766"/>
            <a:ext cx="1512168" cy="21062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tallisgcsephotography.weebly.com/uploads/3/3/1/5/3315082/7251543_orig.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15816" y="4957214"/>
            <a:ext cx="1513700" cy="18921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sauer-thompson.com/junkforcode/archives/2011/12/10/WolfMTransparentCity.jp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7415" y="2746188"/>
            <a:ext cx="1669951" cy="201947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photomichaelwolf.com/wp-content/uploads/corner42.jp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41451" y="2758505"/>
            <a:ext cx="1991480" cy="19914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158" y="757212"/>
            <a:ext cx="1964751" cy="307777"/>
          </a:xfrm>
          <a:prstGeom prst="rect">
            <a:avLst/>
          </a:prstGeom>
          <a:solidFill>
            <a:schemeClr val="bg1">
              <a:lumMod val="95000"/>
            </a:schemeClr>
          </a:solidFill>
        </p:spPr>
        <p:txBody>
          <a:bodyPr wrap="square" rtlCol="0">
            <a:spAutoFit/>
          </a:bodyPr>
          <a:lstStyle/>
          <a:p>
            <a:r>
              <a:rPr lang="en-GB" sz="1400" b="1" dirty="0" err="1"/>
              <a:t>Keld</a:t>
            </a:r>
            <a:r>
              <a:rPr lang="en-GB" sz="1400" b="1" dirty="0"/>
              <a:t> Helmer Peterson</a:t>
            </a:r>
            <a:endParaRPr lang="en-GB" sz="1400" dirty="0"/>
          </a:p>
        </p:txBody>
      </p:sp>
      <p:sp>
        <p:nvSpPr>
          <p:cNvPr id="21" name="TextBox 20"/>
          <p:cNvSpPr txBox="1"/>
          <p:nvPr/>
        </p:nvSpPr>
        <p:spPr>
          <a:xfrm>
            <a:off x="2471685" y="2732290"/>
            <a:ext cx="1270357" cy="307777"/>
          </a:xfrm>
          <a:prstGeom prst="rect">
            <a:avLst/>
          </a:prstGeom>
          <a:solidFill>
            <a:schemeClr val="bg1">
              <a:lumMod val="95000"/>
            </a:schemeClr>
          </a:solidFill>
        </p:spPr>
        <p:txBody>
          <a:bodyPr wrap="square" rtlCol="0">
            <a:spAutoFit/>
          </a:bodyPr>
          <a:lstStyle/>
          <a:p>
            <a:r>
              <a:rPr lang="en-GB" sz="1400" b="1" dirty="0" smtClean="0"/>
              <a:t>Michael Wolf</a:t>
            </a:r>
            <a:endParaRPr lang="en-GB" sz="1400" dirty="0"/>
          </a:p>
        </p:txBody>
      </p:sp>
      <p:sp>
        <p:nvSpPr>
          <p:cNvPr id="22" name="TextBox 21"/>
          <p:cNvSpPr txBox="1"/>
          <p:nvPr/>
        </p:nvSpPr>
        <p:spPr>
          <a:xfrm>
            <a:off x="3152084" y="4658141"/>
            <a:ext cx="1249349" cy="307777"/>
          </a:xfrm>
          <a:prstGeom prst="rect">
            <a:avLst/>
          </a:prstGeom>
          <a:solidFill>
            <a:schemeClr val="bg1">
              <a:lumMod val="95000"/>
            </a:schemeClr>
          </a:solidFill>
        </p:spPr>
        <p:txBody>
          <a:bodyPr wrap="square" rtlCol="0">
            <a:spAutoFit/>
          </a:bodyPr>
          <a:lstStyle/>
          <a:p>
            <a:r>
              <a:rPr lang="en-GB" sz="1400" b="1" dirty="0" smtClean="0"/>
              <a:t>Moholy-Nagy</a:t>
            </a:r>
            <a:endParaRPr lang="en-GB" sz="1400" dirty="0"/>
          </a:p>
        </p:txBody>
      </p:sp>
      <p:sp>
        <p:nvSpPr>
          <p:cNvPr id="23" name="TextBox 22"/>
          <p:cNvSpPr txBox="1"/>
          <p:nvPr/>
        </p:nvSpPr>
        <p:spPr>
          <a:xfrm>
            <a:off x="-2204" y="18548"/>
            <a:ext cx="4497856" cy="738664"/>
          </a:xfrm>
          <a:prstGeom prst="rect">
            <a:avLst/>
          </a:prstGeom>
          <a:solidFill>
            <a:schemeClr val="bg1">
              <a:lumMod val="95000"/>
            </a:schemeClr>
          </a:solidFill>
        </p:spPr>
        <p:txBody>
          <a:bodyPr wrap="square" rtlCol="0">
            <a:spAutoFit/>
          </a:bodyPr>
          <a:lstStyle/>
          <a:p>
            <a:r>
              <a:rPr lang="en-GB" sz="1400" b="1" dirty="0" smtClean="0"/>
              <a:t>Use these photographers as your inspiration today. Look for: patterns, silhouettes, abstract shapes. Look </a:t>
            </a:r>
            <a:r>
              <a:rPr lang="en-GB" sz="1400" b="1" dirty="0"/>
              <a:t>up, </a:t>
            </a:r>
            <a:r>
              <a:rPr lang="en-GB" sz="1400" b="1" dirty="0" smtClean="0"/>
              <a:t>zoom in, crop.</a:t>
            </a:r>
            <a:endParaRPr lang="en-GB" sz="1400" dirty="0"/>
          </a:p>
        </p:txBody>
      </p:sp>
      <p:pic>
        <p:nvPicPr>
          <p:cNvPr id="24" name="Picture 23" descr="F:\Photography\Schemes of work\Urban\petterson 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6885" y="733734"/>
            <a:ext cx="1568012" cy="20638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F:\Photography\Schemes of work\Urban\petterson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0049" y="747141"/>
            <a:ext cx="1388788" cy="207298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F:\Photography\Schemes of work\Urban\petterson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7159" y="760754"/>
            <a:ext cx="1459725" cy="206381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http://www.photography-now.com/images/Bilder/gross/B011134.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5343" y="4629772"/>
            <a:ext cx="1349673" cy="223086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http://artblart.files.wordpress.com/2011/09/moholy-nagy-la-canebiere-street-marseilles.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86833" y="4723397"/>
            <a:ext cx="1512168" cy="210623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tallisgcsephotography.weebly.com/uploads/3/3/1/5/3315082/7251543_orig.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99001" y="4928845"/>
            <a:ext cx="1513700" cy="189212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http://www.sauer-thompson.com/junkforcode/archives/2011/12/10/WolfMTransparentCity.jp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30600" y="2717819"/>
            <a:ext cx="1669951" cy="201947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http://photomichaelwolf.com/wp-content/uploads/corner42.jp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24636" y="2730136"/>
            <a:ext cx="1991480" cy="199148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4685343" y="728843"/>
            <a:ext cx="1964751" cy="307777"/>
          </a:xfrm>
          <a:prstGeom prst="rect">
            <a:avLst/>
          </a:prstGeom>
          <a:solidFill>
            <a:schemeClr val="bg1">
              <a:lumMod val="95000"/>
            </a:schemeClr>
          </a:solidFill>
        </p:spPr>
        <p:txBody>
          <a:bodyPr wrap="square" rtlCol="0">
            <a:spAutoFit/>
          </a:bodyPr>
          <a:lstStyle/>
          <a:p>
            <a:r>
              <a:rPr lang="en-GB" sz="1400" b="1" dirty="0" err="1"/>
              <a:t>Keld</a:t>
            </a:r>
            <a:r>
              <a:rPr lang="en-GB" sz="1400" b="1" dirty="0"/>
              <a:t> Helmer Peterson</a:t>
            </a:r>
            <a:endParaRPr lang="en-GB" sz="1400" dirty="0"/>
          </a:p>
        </p:txBody>
      </p:sp>
      <p:sp>
        <p:nvSpPr>
          <p:cNvPr id="33" name="TextBox 32"/>
          <p:cNvSpPr txBox="1"/>
          <p:nvPr/>
        </p:nvSpPr>
        <p:spPr>
          <a:xfrm>
            <a:off x="7154870" y="2703921"/>
            <a:ext cx="1270357" cy="307777"/>
          </a:xfrm>
          <a:prstGeom prst="rect">
            <a:avLst/>
          </a:prstGeom>
          <a:solidFill>
            <a:schemeClr val="bg1">
              <a:lumMod val="95000"/>
            </a:schemeClr>
          </a:solidFill>
        </p:spPr>
        <p:txBody>
          <a:bodyPr wrap="square" rtlCol="0">
            <a:spAutoFit/>
          </a:bodyPr>
          <a:lstStyle/>
          <a:p>
            <a:r>
              <a:rPr lang="en-GB" sz="1400" b="1" dirty="0" smtClean="0"/>
              <a:t>Michael Wolf</a:t>
            </a:r>
            <a:endParaRPr lang="en-GB" sz="1400" dirty="0"/>
          </a:p>
        </p:txBody>
      </p:sp>
      <p:sp>
        <p:nvSpPr>
          <p:cNvPr id="34" name="TextBox 33"/>
          <p:cNvSpPr txBox="1"/>
          <p:nvPr/>
        </p:nvSpPr>
        <p:spPr>
          <a:xfrm>
            <a:off x="7835269" y="4629772"/>
            <a:ext cx="1249349" cy="307777"/>
          </a:xfrm>
          <a:prstGeom prst="rect">
            <a:avLst/>
          </a:prstGeom>
          <a:solidFill>
            <a:schemeClr val="bg1">
              <a:lumMod val="95000"/>
            </a:schemeClr>
          </a:solidFill>
        </p:spPr>
        <p:txBody>
          <a:bodyPr wrap="square" rtlCol="0">
            <a:spAutoFit/>
          </a:bodyPr>
          <a:lstStyle/>
          <a:p>
            <a:r>
              <a:rPr lang="en-GB" sz="1400" b="1" dirty="0" smtClean="0"/>
              <a:t>Moholy-Nagy</a:t>
            </a:r>
            <a:endParaRPr lang="en-GB" sz="1400" dirty="0"/>
          </a:p>
        </p:txBody>
      </p:sp>
      <p:sp>
        <p:nvSpPr>
          <p:cNvPr id="35" name="TextBox 34"/>
          <p:cNvSpPr txBox="1"/>
          <p:nvPr/>
        </p:nvSpPr>
        <p:spPr>
          <a:xfrm>
            <a:off x="4680981" y="-9821"/>
            <a:ext cx="4497856" cy="738664"/>
          </a:xfrm>
          <a:prstGeom prst="rect">
            <a:avLst/>
          </a:prstGeom>
          <a:solidFill>
            <a:schemeClr val="bg1">
              <a:lumMod val="95000"/>
            </a:schemeClr>
          </a:solidFill>
        </p:spPr>
        <p:txBody>
          <a:bodyPr wrap="square" rtlCol="0">
            <a:spAutoFit/>
          </a:bodyPr>
          <a:lstStyle/>
          <a:p>
            <a:r>
              <a:rPr lang="en-GB" sz="1400" b="1" dirty="0" smtClean="0"/>
              <a:t>Use these photographers as your inspiration today. Look for: patterns, silhouettes, abstract shapes. Look </a:t>
            </a:r>
            <a:r>
              <a:rPr lang="en-GB" sz="1400" b="1" dirty="0"/>
              <a:t>up, </a:t>
            </a:r>
            <a:r>
              <a:rPr lang="en-GB" sz="1400" b="1" dirty="0" smtClean="0"/>
              <a:t>zoom in, crop.</a:t>
            </a:r>
            <a:endParaRPr lang="en-GB" sz="1400" dirty="0"/>
          </a:p>
        </p:txBody>
      </p:sp>
    </p:spTree>
    <p:extLst>
      <p:ext uri="{BB962C8B-B14F-4D97-AF65-F5344CB8AC3E}">
        <p14:creationId xmlns:p14="http://schemas.microsoft.com/office/powerpoint/2010/main" val="8676484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http://www.christopheguye.com/assets/images/Michael-Wolf/a20_Michael-Wolf_Architecture-of-Density.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759086"/>
            <a:ext cx="3382906" cy="279891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6149465" y="3253279"/>
            <a:ext cx="2736304"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Michael Wolf</a:t>
            </a:r>
            <a:endParaRPr lang="en-GB" sz="2800" dirty="0"/>
          </a:p>
        </p:txBody>
      </p:sp>
      <p:sp>
        <p:nvSpPr>
          <p:cNvPr id="12" name="Rounded Rectangle 11"/>
          <p:cNvSpPr/>
          <p:nvPr/>
        </p:nvSpPr>
        <p:spPr>
          <a:xfrm>
            <a:off x="0" y="0"/>
            <a:ext cx="1547664" cy="83671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smtClean="0"/>
              <a:t>AO1</a:t>
            </a:r>
            <a:endParaRPr lang="en-GB" sz="4800" b="1" dirty="0"/>
          </a:p>
        </p:txBody>
      </p:sp>
      <p:pic>
        <p:nvPicPr>
          <p:cNvPr id="13" name="Picture 2" descr="http://www.bau-xiphoto.com/dynamic/images/detail/Michael_Wolf_Transparent_City_13___Edition_of_9_18683_36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681" y="3717033"/>
            <a:ext cx="4187958" cy="31409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metalocus.es/en/system/files/file-images/michael_wolf_metalocus_01_1280.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9654" y="188640"/>
            <a:ext cx="3776116" cy="26642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s://pleasurephoto.files.wordpress.com/2012/01/michael-wolf-architecture-density.jpe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60032" y="4138044"/>
            <a:ext cx="3384376" cy="2719958"/>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Arrow 10"/>
          <p:cNvSpPr/>
          <p:nvPr/>
        </p:nvSpPr>
        <p:spPr>
          <a:xfrm>
            <a:off x="395535" y="4581128"/>
            <a:ext cx="4272145" cy="1944216"/>
          </a:xfrm>
          <a:prstGeom prst="rightArrow">
            <a:avLst>
              <a:gd name="adj1" fmla="val 5810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Create a title on your website </a:t>
            </a:r>
            <a:r>
              <a:rPr lang="en-GB" b="1" u="sng" dirty="0" smtClean="0"/>
              <a:t>Michael Wolf. </a:t>
            </a:r>
            <a:r>
              <a:rPr lang="en-GB" dirty="0" smtClean="0"/>
              <a:t>Find 6 images of his urban photography and upload to a gallery</a:t>
            </a:r>
            <a:endParaRPr lang="en-GB" dirty="0"/>
          </a:p>
        </p:txBody>
      </p:sp>
      <p:sp>
        <p:nvSpPr>
          <p:cNvPr id="9" name="Right Arrow 8"/>
          <p:cNvSpPr/>
          <p:nvPr/>
        </p:nvSpPr>
        <p:spPr>
          <a:xfrm>
            <a:off x="257239" y="745988"/>
            <a:ext cx="5300266" cy="352316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Photoshoot :</a:t>
            </a:r>
          </a:p>
          <a:p>
            <a:pPr algn="ctr"/>
            <a:r>
              <a:rPr lang="en-GB" sz="2000" b="1" dirty="0" smtClean="0"/>
              <a:t>MY RESPONSE TO MICHAEL WOLF. </a:t>
            </a:r>
            <a:r>
              <a:rPr lang="en-GB" dirty="0" smtClean="0"/>
              <a:t>Take at least 15 photographs using Schrager’s style and techniques.</a:t>
            </a:r>
            <a:endParaRPr lang="en-GB" dirty="0"/>
          </a:p>
        </p:txBody>
      </p:sp>
    </p:spTree>
    <p:extLst>
      <p:ext uri="{BB962C8B-B14F-4D97-AF65-F5344CB8AC3E}">
        <p14:creationId xmlns:p14="http://schemas.microsoft.com/office/powerpoint/2010/main" val="243623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050" name="Picture 2" descr="http://www.bau-xiphoto.com/dynamic/images/detail/Michael_Wolf_Transparent_City_13___Edition_of_9_18683_36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99418"/>
            <a:ext cx="4211960" cy="31589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metalocus.es/en/system/files/file-images/michael_wolf_metalocus_01_1280.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7984" y="80963"/>
            <a:ext cx="4716016" cy="33274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christopheguye.com/assets/images/Michael-Wolf/a20_Michael-Wolf_Architecture-of-Density.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27" y="0"/>
            <a:ext cx="3995936" cy="33061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pleasurephoto.files.wordpress.com/2012/01/michael-wolf-architecture-density.jpe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60032" y="3401007"/>
            <a:ext cx="4301449" cy="34569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938981" y="3306111"/>
            <a:ext cx="2817765" cy="369332"/>
          </a:xfrm>
          <a:prstGeom prst="rect">
            <a:avLst/>
          </a:prstGeom>
          <a:noFill/>
        </p:spPr>
        <p:txBody>
          <a:bodyPr wrap="square" rtlCol="0">
            <a:spAutoFit/>
          </a:bodyPr>
          <a:lstStyle/>
          <a:p>
            <a:r>
              <a:rPr lang="en-GB" dirty="0" smtClean="0"/>
              <a:t>Michael Wolf</a:t>
            </a:r>
            <a:endParaRPr lang="en-GB" dirty="0"/>
          </a:p>
        </p:txBody>
      </p:sp>
    </p:spTree>
    <p:extLst>
      <p:ext uri="{BB962C8B-B14F-4D97-AF65-F5344CB8AC3E}">
        <p14:creationId xmlns:p14="http://schemas.microsoft.com/office/powerpoint/2010/main" val="16364947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3126" y="288866"/>
            <a:ext cx="4608512" cy="5509200"/>
          </a:xfrm>
          <a:prstGeom prst="rect">
            <a:avLst/>
          </a:prstGeom>
          <a:noFill/>
        </p:spPr>
        <p:txBody>
          <a:bodyPr wrap="square" rtlCol="0">
            <a:spAutoFit/>
          </a:bodyPr>
          <a:lstStyle/>
          <a:p>
            <a:r>
              <a:rPr lang="en-GB" sz="2400" dirty="0" smtClean="0"/>
              <a:t>Present all your Michael Wolf photos in a gallery, entitled </a:t>
            </a:r>
            <a:r>
              <a:rPr lang="en-GB" sz="2400" u="sng" dirty="0" smtClean="0"/>
              <a:t>My response to Michael Wolf</a:t>
            </a:r>
          </a:p>
          <a:p>
            <a:r>
              <a:rPr lang="en-GB" sz="2400" dirty="0" smtClean="0"/>
              <a:t>Select the best 4 photos. How can they be improved?</a:t>
            </a:r>
          </a:p>
          <a:p>
            <a:r>
              <a:rPr lang="en-GB" sz="2000" dirty="0" smtClean="0"/>
              <a:t>Use some of these editing tools to improve:</a:t>
            </a:r>
          </a:p>
          <a:p>
            <a:pPr marL="285750" indent="-285750">
              <a:buFont typeface="Wingdings" panose="05000000000000000000" pitchFamily="2" charset="2"/>
              <a:buChar char="§"/>
            </a:pPr>
            <a:r>
              <a:rPr lang="en-GB" sz="2000" dirty="0" smtClean="0"/>
              <a:t>Cropping</a:t>
            </a:r>
          </a:p>
          <a:p>
            <a:pPr marL="285750" indent="-285750">
              <a:buFont typeface="Wingdings" panose="05000000000000000000" pitchFamily="2" charset="2"/>
              <a:buChar char="§"/>
            </a:pPr>
            <a:r>
              <a:rPr lang="en-GB" sz="2000" dirty="0" smtClean="0"/>
              <a:t>Increasing contrast – Image-adjustments-brightness/contrast</a:t>
            </a:r>
          </a:p>
          <a:p>
            <a:pPr marL="285750" indent="-285750">
              <a:buFont typeface="Wingdings" panose="05000000000000000000" pitchFamily="2" charset="2"/>
              <a:buChar char="§"/>
            </a:pPr>
            <a:r>
              <a:rPr lang="en-GB" sz="2000" dirty="0" smtClean="0"/>
              <a:t>Changing the colour hue– image-adjustments-levels  or image-adjustments-hue/saturation-saturation</a:t>
            </a:r>
          </a:p>
          <a:p>
            <a:pPr marL="285750" indent="-285750">
              <a:buFont typeface="Wingdings" panose="05000000000000000000" pitchFamily="2" charset="2"/>
              <a:buChar char="§"/>
            </a:pPr>
            <a:r>
              <a:rPr lang="en-GB" sz="2400" dirty="0" smtClean="0"/>
              <a:t>Upload showing the original next to the edited version. </a:t>
            </a:r>
            <a:r>
              <a:rPr lang="en-GB" sz="2400" u="sng" dirty="0" smtClean="0"/>
              <a:t>Refining my response to Wolf</a:t>
            </a:r>
            <a:endParaRPr lang="en-GB" sz="2400" dirty="0"/>
          </a:p>
        </p:txBody>
      </p:sp>
      <p:sp>
        <p:nvSpPr>
          <p:cNvPr id="3" name="Rectangle 2"/>
          <p:cNvSpPr/>
          <p:nvPr/>
        </p:nvSpPr>
        <p:spPr>
          <a:xfrm>
            <a:off x="5192898" y="354042"/>
            <a:ext cx="3816424" cy="58576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lumMod val="75000"/>
                  </a:schemeClr>
                </a:solidFill>
              </a:rPr>
              <a:t>Teacher example</a:t>
            </a:r>
            <a:endParaRPr lang="en-GB" dirty="0">
              <a:solidFill>
                <a:schemeClr val="bg1">
                  <a:lumMod val="75000"/>
                </a:schemeClr>
              </a:solidFill>
            </a:endParaRPr>
          </a:p>
        </p:txBody>
      </p:sp>
      <p:sp>
        <p:nvSpPr>
          <p:cNvPr id="5" name="TextBox 4"/>
          <p:cNvSpPr txBox="1"/>
          <p:nvPr/>
        </p:nvSpPr>
        <p:spPr>
          <a:xfrm>
            <a:off x="0" y="0"/>
            <a:ext cx="9144000" cy="338554"/>
          </a:xfrm>
          <a:prstGeom prst="rect">
            <a:avLst/>
          </a:prstGeom>
          <a:solidFill>
            <a:srgbClr val="FFFF00"/>
          </a:solidFill>
          <a:ln>
            <a:solidFill>
              <a:schemeClr val="tx1"/>
            </a:solidFill>
          </a:ln>
        </p:spPr>
        <p:txBody>
          <a:bodyPr wrap="square" rtlCol="0">
            <a:spAutoFit/>
          </a:bodyPr>
          <a:lstStyle/>
          <a:p>
            <a:r>
              <a:rPr lang="en-GB" sz="1600" dirty="0" smtClean="0"/>
              <a:t>Learning Objective: To be able to response to the techniques of Michael Wolf</a:t>
            </a:r>
            <a:endParaRPr lang="en-GB" sz="1600" dirty="0"/>
          </a:p>
        </p:txBody>
      </p:sp>
      <p:sp>
        <p:nvSpPr>
          <p:cNvPr id="6" name="TextBox 5"/>
          <p:cNvSpPr txBox="1"/>
          <p:nvPr/>
        </p:nvSpPr>
        <p:spPr>
          <a:xfrm>
            <a:off x="-13676" y="6211669"/>
            <a:ext cx="9157676" cy="646331"/>
          </a:xfrm>
          <a:prstGeom prst="rect">
            <a:avLst/>
          </a:prstGeom>
          <a:solidFill>
            <a:srgbClr val="00B0F0"/>
          </a:solidFill>
        </p:spPr>
        <p:txBody>
          <a:bodyPr wrap="square" rtlCol="0">
            <a:spAutoFit/>
          </a:bodyPr>
          <a:lstStyle/>
          <a:p>
            <a:r>
              <a:rPr lang="en-GB" sz="3600" dirty="0" smtClean="0"/>
              <a:t>AO2-</a:t>
            </a:r>
            <a:r>
              <a:rPr lang="en-GB" dirty="0" smtClean="0"/>
              <a:t> Understanding, using and developing the work of photographers and artists</a:t>
            </a:r>
            <a:endParaRPr lang="en-GB" sz="3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2240" y="3573016"/>
            <a:ext cx="1841336" cy="242281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541678"/>
            <a:ext cx="1963126" cy="2908335"/>
          </a:xfrm>
          <a:prstGeom prst="rect">
            <a:avLst/>
          </a:prstGeom>
        </p:spPr>
      </p:pic>
    </p:spTree>
    <p:extLst>
      <p:ext uri="{BB962C8B-B14F-4D97-AF65-F5344CB8AC3E}">
        <p14:creationId xmlns:p14="http://schemas.microsoft.com/office/powerpoint/2010/main" val="630406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03"/>
            <a:ext cx="4623619" cy="590452"/>
          </a:xfrm>
          <a:prstGeom prst="rect">
            <a:avLst/>
          </a:prstGeom>
          <a:solidFill>
            <a:srgbClr val="FFFF00"/>
          </a:solidFill>
        </p:spPr>
        <p:txBody>
          <a:bodyPr wrap="square" rtlCol="0">
            <a:spAutoFit/>
          </a:bodyPr>
          <a:lstStyle/>
          <a:p>
            <a:r>
              <a:rPr lang="en-GB" sz="1600" b="1" dirty="0" smtClean="0"/>
              <a:t>Lesson Objective: To be able to edit and refine my photos to show a theme</a:t>
            </a:r>
            <a:endParaRPr lang="en-GB" sz="1600" b="1" dirty="0"/>
          </a:p>
        </p:txBody>
      </p:sp>
      <p:pic>
        <p:nvPicPr>
          <p:cNvPr id="1026" name="Picture 2" descr="http://tallisgcsephotography.weebly.com/uploads/3/3/1/5/3315082/7387085_or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9" y="764704"/>
            <a:ext cx="2235365" cy="29904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allisgcsephotography.weebly.com/uploads/3/3/1/5/3315082/7251543_or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4202" y="845684"/>
            <a:ext cx="2262795" cy="28284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0516" y="5330326"/>
            <a:ext cx="4455074" cy="1384995"/>
          </a:xfrm>
          <a:prstGeom prst="rect">
            <a:avLst/>
          </a:prstGeom>
        </p:spPr>
        <p:txBody>
          <a:bodyPr wrap="square">
            <a:spAutoFit/>
          </a:bodyPr>
          <a:lstStyle/>
          <a:p>
            <a:r>
              <a:rPr lang="en-GB" sz="1400" dirty="0"/>
              <a:t>Moholy-Nagy liked photographing buildings close-up from the ground. He chose modern buildings with sharp, clearly defined edges and simple shapes. Sometimes he included a figure to give a sense of scale. When you stand close to a tall structure and look up the perspective is exaggerated. The resulting images can be quite abstract</a:t>
            </a:r>
          </a:p>
        </p:txBody>
      </p:sp>
      <p:sp>
        <p:nvSpPr>
          <p:cNvPr id="6" name="Right Arrow 5"/>
          <p:cNvSpPr/>
          <p:nvPr/>
        </p:nvSpPr>
        <p:spPr>
          <a:xfrm>
            <a:off x="130562" y="3491665"/>
            <a:ext cx="4395027" cy="180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Find 4 photos by Moholy-Nagy and add them to </a:t>
            </a:r>
            <a:r>
              <a:rPr lang="en-GB" sz="1400" dirty="0" err="1" smtClean="0"/>
              <a:t>weebly</a:t>
            </a:r>
            <a:r>
              <a:rPr lang="en-GB" sz="1400" dirty="0" smtClean="0"/>
              <a:t> in a slide show.</a:t>
            </a:r>
          </a:p>
          <a:p>
            <a:pPr algn="ctr"/>
            <a:r>
              <a:rPr lang="en-GB" sz="1400" dirty="0" smtClean="0"/>
              <a:t>Describe his “looking up” technique in your own words</a:t>
            </a:r>
            <a:endParaRPr lang="en-GB" sz="1400" dirty="0"/>
          </a:p>
        </p:txBody>
      </p:sp>
      <p:sp>
        <p:nvSpPr>
          <p:cNvPr id="7" name="TextBox 6"/>
          <p:cNvSpPr txBox="1"/>
          <p:nvPr/>
        </p:nvSpPr>
        <p:spPr>
          <a:xfrm>
            <a:off x="4520381" y="-18160"/>
            <a:ext cx="4623619" cy="590452"/>
          </a:xfrm>
          <a:prstGeom prst="rect">
            <a:avLst/>
          </a:prstGeom>
          <a:solidFill>
            <a:srgbClr val="FFFF00"/>
          </a:solidFill>
        </p:spPr>
        <p:txBody>
          <a:bodyPr wrap="square" rtlCol="0">
            <a:spAutoFit/>
          </a:bodyPr>
          <a:lstStyle/>
          <a:p>
            <a:r>
              <a:rPr lang="en-GB" sz="1600" b="1" dirty="0" smtClean="0"/>
              <a:t>Lesson Objective: To be able to edit and refine my photos to show a theme</a:t>
            </a:r>
            <a:endParaRPr lang="en-GB" sz="1600" b="1" dirty="0"/>
          </a:p>
        </p:txBody>
      </p:sp>
      <p:pic>
        <p:nvPicPr>
          <p:cNvPr id="8" name="Picture 2" descr="http://tallisgcsephotography.weebly.com/uploads/3/3/1/5/3315082/7387085_or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0944" y="845684"/>
            <a:ext cx="2235365" cy="29904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tallisgcsephotography.weebly.com/uploads/3/3/1/5/3315082/7251543_or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2190" y="853734"/>
            <a:ext cx="2262795" cy="282849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860031" y="5263451"/>
            <a:ext cx="4185939" cy="1600438"/>
          </a:xfrm>
          <a:prstGeom prst="rect">
            <a:avLst/>
          </a:prstGeom>
        </p:spPr>
        <p:txBody>
          <a:bodyPr wrap="square">
            <a:spAutoFit/>
          </a:bodyPr>
          <a:lstStyle/>
          <a:p>
            <a:r>
              <a:rPr lang="en-GB" sz="1400" dirty="0"/>
              <a:t>Moholy-Nagy liked photographing buildings close-up from the ground. He chose modern buildings with sharp, clearly defined edges and simple shapes. Sometimes he included a figure to give a sense of scale. When you stand close to a tall structure and look up the perspective is exaggerated. The resulting images can be quite abstract</a:t>
            </a:r>
          </a:p>
        </p:txBody>
      </p:sp>
      <p:sp>
        <p:nvSpPr>
          <p:cNvPr id="11" name="Right Arrow 10"/>
          <p:cNvSpPr/>
          <p:nvPr/>
        </p:nvSpPr>
        <p:spPr>
          <a:xfrm>
            <a:off x="4860032" y="3463251"/>
            <a:ext cx="4185938" cy="180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smtClean="0"/>
              <a:t>Find 4 </a:t>
            </a:r>
            <a:r>
              <a:rPr lang="en-GB" sz="1400" dirty="0" smtClean="0"/>
              <a:t>photos by Moholy-Nagy and add them to </a:t>
            </a:r>
            <a:r>
              <a:rPr lang="en-GB" sz="1400" dirty="0" err="1" smtClean="0"/>
              <a:t>weebly</a:t>
            </a:r>
            <a:r>
              <a:rPr lang="en-GB" sz="1400" dirty="0" smtClean="0"/>
              <a:t> in a slide show.</a:t>
            </a:r>
          </a:p>
          <a:p>
            <a:pPr algn="ctr"/>
            <a:r>
              <a:rPr lang="en-GB" sz="1400" dirty="0" smtClean="0"/>
              <a:t>Describe his “looking up” technique in your own words</a:t>
            </a:r>
            <a:endParaRPr lang="en-GB" sz="1400" dirty="0"/>
          </a:p>
        </p:txBody>
      </p:sp>
      <p:sp>
        <p:nvSpPr>
          <p:cNvPr id="12" name="TextBox 11"/>
          <p:cNvSpPr txBox="1"/>
          <p:nvPr/>
        </p:nvSpPr>
        <p:spPr>
          <a:xfrm>
            <a:off x="130562" y="4906599"/>
            <a:ext cx="2880320" cy="400110"/>
          </a:xfrm>
          <a:prstGeom prst="rect">
            <a:avLst/>
          </a:prstGeom>
          <a:solidFill>
            <a:schemeClr val="bg1"/>
          </a:solidFill>
        </p:spPr>
        <p:txBody>
          <a:bodyPr wrap="square" rtlCol="0">
            <a:spAutoFit/>
          </a:bodyPr>
          <a:lstStyle/>
          <a:p>
            <a:r>
              <a:rPr lang="en-GB" sz="2000" b="1" dirty="0" smtClean="0"/>
              <a:t>Moholy-Nagy</a:t>
            </a:r>
            <a:endParaRPr lang="en-GB" sz="2000" b="1" dirty="0"/>
          </a:p>
        </p:txBody>
      </p:sp>
      <p:sp>
        <p:nvSpPr>
          <p:cNvPr id="13" name="TextBox 12"/>
          <p:cNvSpPr txBox="1"/>
          <p:nvPr/>
        </p:nvSpPr>
        <p:spPr>
          <a:xfrm>
            <a:off x="4860032" y="4930216"/>
            <a:ext cx="2880320" cy="400110"/>
          </a:xfrm>
          <a:prstGeom prst="rect">
            <a:avLst/>
          </a:prstGeom>
          <a:solidFill>
            <a:schemeClr val="bg1"/>
          </a:solidFill>
        </p:spPr>
        <p:txBody>
          <a:bodyPr wrap="square" rtlCol="0">
            <a:spAutoFit/>
          </a:bodyPr>
          <a:lstStyle/>
          <a:p>
            <a:r>
              <a:rPr lang="en-GB" sz="2000" b="1" dirty="0" smtClean="0"/>
              <a:t>Moholy-Nagy</a:t>
            </a:r>
            <a:endParaRPr lang="en-GB" sz="2000" b="1" dirty="0"/>
          </a:p>
        </p:txBody>
      </p:sp>
    </p:spTree>
    <p:extLst>
      <p:ext uri="{BB962C8B-B14F-4D97-AF65-F5344CB8AC3E}">
        <p14:creationId xmlns:p14="http://schemas.microsoft.com/office/powerpoint/2010/main" val="219041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036496" cy="400110"/>
          </a:xfrm>
          <a:prstGeom prst="rect">
            <a:avLst/>
          </a:prstGeom>
          <a:solidFill>
            <a:srgbClr val="FFFF00"/>
          </a:solidFill>
        </p:spPr>
        <p:txBody>
          <a:bodyPr wrap="square" rtlCol="0">
            <a:spAutoFit/>
          </a:bodyPr>
          <a:lstStyle/>
          <a:p>
            <a:r>
              <a:rPr lang="en-GB" sz="2000" b="1" dirty="0" smtClean="0"/>
              <a:t>Lesson Objective: To be able to edit and refine my photos to show a theme</a:t>
            </a:r>
            <a:endParaRPr lang="en-GB" sz="2000" b="1" dirty="0"/>
          </a:p>
        </p:txBody>
      </p:sp>
      <p:pic>
        <p:nvPicPr>
          <p:cNvPr id="1026" name="Picture 2" descr="http://tallisgcsephotography.weebly.com/uploads/3/3/1/5/3315082/7387085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330" y="400110"/>
            <a:ext cx="3077792" cy="41174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allisgcsephotography.weebly.com/uploads/3/3/1/5/3315082/7251543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7450" y="553834"/>
            <a:ext cx="3048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516216" y="620688"/>
            <a:ext cx="2411760" cy="4524315"/>
          </a:xfrm>
          <a:prstGeom prst="rect">
            <a:avLst/>
          </a:prstGeom>
        </p:spPr>
        <p:txBody>
          <a:bodyPr wrap="square">
            <a:spAutoFit/>
          </a:bodyPr>
          <a:lstStyle/>
          <a:p>
            <a:r>
              <a:rPr lang="en-GB" dirty="0"/>
              <a:t>Moholy-Nagy liked photographing buildings close-up from the ground. He chose modern buildings with sharp, clearly defined edges and simple shapes. Sometimes he included a figure to give a sense of scale. When you stand close to a tall structure and look up the perspective is exaggerated. The resulting images can be quite abstract</a:t>
            </a:r>
          </a:p>
        </p:txBody>
      </p:sp>
      <p:sp>
        <p:nvSpPr>
          <p:cNvPr id="2" name="TextBox 1"/>
          <p:cNvSpPr txBox="1"/>
          <p:nvPr/>
        </p:nvSpPr>
        <p:spPr>
          <a:xfrm>
            <a:off x="6047656" y="5410090"/>
            <a:ext cx="2880320" cy="646331"/>
          </a:xfrm>
          <a:prstGeom prst="rect">
            <a:avLst/>
          </a:prstGeom>
          <a:solidFill>
            <a:schemeClr val="bg1"/>
          </a:solidFill>
        </p:spPr>
        <p:txBody>
          <a:bodyPr wrap="square" rtlCol="0">
            <a:spAutoFit/>
          </a:bodyPr>
          <a:lstStyle/>
          <a:p>
            <a:r>
              <a:rPr lang="en-GB" sz="3600" b="1" dirty="0" smtClean="0"/>
              <a:t>Moholy-Nagy</a:t>
            </a:r>
            <a:endParaRPr lang="en-GB" sz="3600" b="1" dirty="0"/>
          </a:p>
        </p:txBody>
      </p:sp>
      <p:sp>
        <p:nvSpPr>
          <p:cNvPr id="8" name="TextBox 7"/>
          <p:cNvSpPr txBox="1"/>
          <p:nvPr/>
        </p:nvSpPr>
        <p:spPr>
          <a:xfrm>
            <a:off x="0" y="6211669"/>
            <a:ext cx="9144000" cy="646331"/>
          </a:xfrm>
          <a:prstGeom prst="rect">
            <a:avLst/>
          </a:prstGeom>
          <a:solidFill>
            <a:srgbClr val="00B0F0"/>
          </a:solidFill>
        </p:spPr>
        <p:txBody>
          <a:bodyPr wrap="square" rtlCol="0">
            <a:spAutoFit/>
          </a:bodyPr>
          <a:lstStyle/>
          <a:p>
            <a:r>
              <a:rPr lang="en-GB" sz="3600" dirty="0" smtClean="0"/>
              <a:t>AO1-</a:t>
            </a:r>
            <a:r>
              <a:rPr lang="en-GB" dirty="0" smtClean="0"/>
              <a:t> Understanding, using and developing the work of photographers and artists</a:t>
            </a:r>
            <a:endParaRPr lang="en-GB" sz="3600" dirty="0"/>
          </a:p>
        </p:txBody>
      </p:sp>
      <p:sp>
        <p:nvSpPr>
          <p:cNvPr id="6" name="Right Arrow 5"/>
          <p:cNvSpPr/>
          <p:nvPr/>
        </p:nvSpPr>
        <p:spPr>
          <a:xfrm>
            <a:off x="395536" y="3789040"/>
            <a:ext cx="5861586" cy="30689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Find 4 photos by Moholy-Nagy and add them to your website in a gallery.</a:t>
            </a:r>
          </a:p>
          <a:p>
            <a:pPr algn="ctr"/>
            <a:r>
              <a:rPr lang="en-GB" dirty="0" smtClean="0"/>
              <a:t>Describe his “looking up” technique in your own words</a:t>
            </a:r>
            <a:endParaRPr lang="en-GB" dirty="0"/>
          </a:p>
        </p:txBody>
      </p:sp>
    </p:spTree>
    <p:extLst>
      <p:ext uri="{BB962C8B-B14F-4D97-AF65-F5344CB8AC3E}">
        <p14:creationId xmlns:p14="http://schemas.microsoft.com/office/powerpoint/2010/main" val="4540977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23928" y="764704"/>
            <a:ext cx="4865373" cy="1754326"/>
          </a:xfrm>
          <a:prstGeom prst="rect">
            <a:avLst/>
          </a:prstGeom>
        </p:spPr>
        <p:txBody>
          <a:bodyPr wrap="square">
            <a:spAutoFit/>
          </a:bodyPr>
          <a:lstStyle/>
          <a:p>
            <a:r>
              <a:rPr lang="en-GB" dirty="0"/>
              <a:t>Inspired by Moholy-Nagy's pictures of buildings I took these images of the </a:t>
            </a:r>
            <a:r>
              <a:rPr lang="en-GB" dirty="0" smtClean="0"/>
              <a:t>different styles of buildings, </a:t>
            </a:r>
            <a:r>
              <a:rPr lang="en-GB" dirty="0"/>
              <a:t>standing close to the building and looking straight up. I tried to make the composition the same in each one, placing the apex of the triangle in the centre of the image.</a:t>
            </a:r>
          </a:p>
        </p:txBody>
      </p:sp>
      <p:pic>
        <p:nvPicPr>
          <p:cNvPr id="3" name="Picture 20" descr="http://tallisgcsephotography.weebly.com/uploads/3/3/1/5/3315082/4811358_or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73" y="548680"/>
            <a:ext cx="3609634" cy="27089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2" descr="http://tallisgcsephotography.weebly.com/uploads/3/3/1/5/3315082/9626763_or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73" y="3222171"/>
            <a:ext cx="3563888" cy="26745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icture"/>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4717690" y="1933936"/>
            <a:ext cx="3020988" cy="4896544"/>
          </a:xfrm>
          <a:prstGeom prst="rect">
            <a:avLst/>
          </a:prstGeom>
          <a:noFill/>
          <a:ln>
            <a:noFill/>
          </a:ln>
        </p:spPr>
      </p:pic>
      <p:sp>
        <p:nvSpPr>
          <p:cNvPr id="6" name="TextBox 5"/>
          <p:cNvSpPr txBox="1"/>
          <p:nvPr/>
        </p:nvSpPr>
        <p:spPr>
          <a:xfrm>
            <a:off x="0" y="0"/>
            <a:ext cx="9036496" cy="400110"/>
          </a:xfrm>
          <a:prstGeom prst="rect">
            <a:avLst/>
          </a:prstGeom>
          <a:solidFill>
            <a:srgbClr val="FFFF00"/>
          </a:solidFill>
        </p:spPr>
        <p:txBody>
          <a:bodyPr wrap="square" rtlCol="0">
            <a:spAutoFit/>
          </a:bodyPr>
          <a:lstStyle/>
          <a:p>
            <a:r>
              <a:rPr lang="en-GB" sz="2000" b="1" dirty="0" smtClean="0"/>
              <a:t>Lesson Objective: To be able to edit and refine my photos to show a theme</a:t>
            </a:r>
            <a:endParaRPr lang="en-GB" sz="2000" b="1" dirty="0"/>
          </a:p>
        </p:txBody>
      </p:sp>
      <p:sp>
        <p:nvSpPr>
          <p:cNvPr id="7" name="Right Arrow 6"/>
          <p:cNvSpPr/>
          <p:nvPr/>
        </p:nvSpPr>
        <p:spPr>
          <a:xfrm>
            <a:off x="971600" y="5661248"/>
            <a:ext cx="5688632" cy="1196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Choose an image with clear edges and use this process to develop an abstract pattern</a:t>
            </a:r>
            <a:endParaRPr lang="en-GB" dirty="0"/>
          </a:p>
        </p:txBody>
      </p:sp>
    </p:spTree>
    <p:extLst>
      <p:ext uri="{BB962C8B-B14F-4D97-AF65-F5344CB8AC3E}">
        <p14:creationId xmlns:p14="http://schemas.microsoft.com/office/powerpoint/2010/main" val="3588669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Photography\Schemes of work\Urban\petterson 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1845" y="1341045"/>
            <a:ext cx="1537719" cy="202393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Photography\Schemes of work\Urban\petterson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3338" y="3364983"/>
            <a:ext cx="1389477" cy="20740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Photography\Schemes of work\Urban\petterson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08" y="3399656"/>
            <a:ext cx="2247900" cy="22479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F:\Photography\Schemes of work\Urban\petterson 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900" y="1515546"/>
            <a:ext cx="1308100" cy="1849437"/>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4175956" y="4891472"/>
            <a:ext cx="5040560" cy="19888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Use the photos by </a:t>
            </a:r>
            <a:r>
              <a:rPr lang="en-GB" b="1" dirty="0" err="1"/>
              <a:t>Keld</a:t>
            </a:r>
            <a:r>
              <a:rPr lang="en-GB" b="1" dirty="0"/>
              <a:t> Helmer Peterson</a:t>
            </a:r>
            <a:r>
              <a:rPr lang="en-GB" dirty="0" smtClean="0"/>
              <a:t> in POOL and add them to your website in a slide show.</a:t>
            </a:r>
          </a:p>
          <a:p>
            <a:pPr algn="ctr"/>
            <a:r>
              <a:rPr lang="en-GB" dirty="0" smtClean="0"/>
              <a:t>Describe his technique in your own words</a:t>
            </a:r>
            <a:endParaRPr lang="en-GB" dirty="0"/>
          </a:p>
        </p:txBody>
      </p:sp>
      <p:sp>
        <p:nvSpPr>
          <p:cNvPr id="2" name="TextBox 1"/>
          <p:cNvSpPr txBox="1"/>
          <p:nvPr/>
        </p:nvSpPr>
        <p:spPr>
          <a:xfrm>
            <a:off x="4572000" y="1045022"/>
            <a:ext cx="4248472" cy="3170099"/>
          </a:xfrm>
          <a:prstGeom prst="rect">
            <a:avLst/>
          </a:prstGeom>
          <a:noFill/>
        </p:spPr>
        <p:txBody>
          <a:bodyPr wrap="square" rtlCol="0">
            <a:spAutoFit/>
          </a:bodyPr>
          <a:lstStyle/>
          <a:p>
            <a:r>
              <a:rPr lang="en-GB" sz="2000" dirty="0"/>
              <a:t>The silhouettes that are created by these highly contrasted photographs show the stark industrial nature of the urban environment. Peterson focused on the composition with lines and shapes overlapping to make the bold photographs.</a:t>
            </a:r>
            <a:br>
              <a:rPr lang="en-GB" sz="2000" dirty="0"/>
            </a:br>
            <a:r>
              <a:rPr lang="en-GB" sz="2000" dirty="0"/>
              <a:t>I am inspired by this approach and will use the elements of line and contrast to investigate my urban environment.</a:t>
            </a:r>
          </a:p>
        </p:txBody>
      </p:sp>
      <p:sp>
        <p:nvSpPr>
          <p:cNvPr id="8" name="TextBox 7"/>
          <p:cNvSpPr txBox="1"/>
          <p:nvPr/>
        </p:nvSpPr>
        <p:spPr>
          <a:xfrm>
            <a:off x="0" y="0"/>
            <a:ext cx="9036496" cy="707886"/>
          </a:xfrm>
          <a:prstGeom prst="rect">
            <a:avLst/>
          </a:prstGeom>
          <a:solidFill>
            <a:srgbClr val="FFFF00"/>
          </a:solidFill>
        </p:spPr>
        <p:txBody>
          <a:bodyPr wrap="square" rtlCol="0">
            <a:spAutoFit/>
          </a:bodyPr>
          <a:lstStyle/>
          <a:p>
            <a:r>
              <a:rPr lang="en-GB" sz="2000" b="1" dirty="0" smtClean="0"/>
              <a:t>Lesson Objective: To be able to describe the work of a photographer using the formal elements</a:t>
            </a:r>
            <a:endParaRPr lang="en-GB" sz="2000" b="1" dirty="0"/>
          </a:p>
        </p:txBody>
      </p:sp>
      <p:sp>
        <p:nvSpPr>
          <p:cNvPr id="3" name="TextBox 2"/>
          <p:cNvSpPr txBox="1"/>
          <p:nvPr/>
        </p:nvSpPr>
        <p:spPr>
          <a:xfrm>
            <a:off x="251520" y="836712"/>
            <a:ext cx="3456384" cy="523220"/>
          </a:xfrm>
          <a:prstGeom prst="rect">
            <a:avLst/>
          </a:prstGeom>
          <a:noFill/>
        </p:spPr>
        <p:txBody>
          <a:bodyPr wrap="square" rtlCol="0">
            <a:spAutoFit/>
          </a:bodyPr>
          <a:lstStyle/>
          <a:p>
            <a:r>
              <a:rPr lang="en-GB" sz="2800" b="1" dirty="0" err="1"/>
              <a:t>Keld</a:t>
            </a:r>
            <a:r>
              <a:rPr lang="en-GB" sz="2800" b="1" dirty="0"/>
              <a:t> Helmer Peterson</a:t>
            </a:r>
            <a:endParaRPr lang="en-GB" sz="2800" dirty="0"/>
          </a:p>
        </p:txBody>
      </p:sp>
      <p:sp>
        <p:nvSpPr>
          <p:cNvPr id="10" name="Right Arrow 9"/>
          <p:cNvSpPr/>
          <p:nvPr/>
        </p:nvSpPr>
        <p:spPr>
          <a:xfrm>
            <a:off x="97019" y="4913784"/>
            <a:ext cx="3970925" cy="1944216"/>
          </a:xfrm>
          <a:prstGeom prst="rightArrow">
            <a:avLst>
              <a:gd name="adj1" fmla="val 5810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Create a title on your website </a:t>
            </a:r>
            <a:r>
              <a:rPr lang="en-GB" b="1" u="sng" dirty="0" err="1" smtClean="0"/>
              <a:t>Keld</a:t>
            </a:r>
            <a:r>
              <a:rPr lang="en-GB" b="1" u="sng" dirty="0" smtClean="0"/>
              <a:t> Helm </a:t>
            </a:r>
            <a:r>
              <a:rPr lang="en-GB" b="1" u="sng" dirty="0" err="1" smtClean="0"/>
              <a:t>Peterson.</a:t>
            </a:r>
            <a:r>
              <a:rPr lang="en-GB" dirty="0" err="1" smtClean="0"/>
              <a:t>Upload</a:t>
            </a:r>
            <a:r>
              <a:rPr lang="en-GB" dirty="0" smtClean="0"/>
              <a:t> your 6 images of his urban photography and upload to a gallery</a:t>
            </a:r>
            <a:endParaRPr lang="en-GB" dirty="0"/>
          </a:p>
        </p:txBody>
      </p:sp>
    </p:spTree>
    <p:extLst>
      <p:ext uri="{BB962C8B-B14F-4D97-AF65-F5344CB8AC3E}">
        <p14:creationId xmlns:p14="http://schemas.microsoft.com/office/powerpoint/2010/main" val="199849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036496" cy="400110"/>
          </a:xfrm>
          <a:prstGeom prst="rect">
            <a:avLst/>
          </a:prstGeom>
          <a:solidFill>
            <a:srgbClr val="FFFF00"/>
          </a:solidFill>
        </p:spPr>
        <p:txBody>
          <a:bodyPr wrap="square" rtlCol="0">
            <a:spAutoFit/>
          </a:bodyPr>
          <a:lstStyle/>
          <a:p>
            <a:r>
              <a:rPr lang="en-GB" sz="2000" b="1" dirty="0" smtClean="0"/>
              <a:t>Lesson Objective: To be able to edit and refine my photos using Peterson’s style</a:t>
            </a:r>
            <a:endParaRPr lang="en-GB" sz="2000" b="1" dirty="0"/>
          </a:p>
        </p:txBody>
      </p:sp>
      <p:pic>
        <p:nvPicPr>
          <p:cNvPr id="3" name="Picture 2" descr="F:\Photography\Schemes of work\Urban\petterson 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1845" y="1341045"/>
            <a:ext cx="1537719" cy="20239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F:\Photography\Schemes of work\Urban\petterson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3338" y="3364983"/>
            <a:ext cx="1389477" cy="20740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Photography\Schemes of work\Urban\petterson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08" y="3399656"/>
            <a:ext cx="2247900" cy="2247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Photography\Schemes of work\Urban\petterson 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900" y="1515546"/>
            <a:ext cx="1308100" cy="18494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1520" y="836712"/>
            <a:ext cx="3456384" cy="523220"/>
          </a:xfrm>
          <a:prstGeom prst="rect">
            <a:avLst/>
          </a:prstGeom>
          <a:noFill/>
        </p:spPr>
        <p:txBody>
          <a:bodyPr wrap="square" rtlCol="0">
            <a:spAutoFit/>
          </a:bodyPr>
          <a:lstStyle/>
          <a:p>
            <a:r>
              <a:rPr lang="en-GB" sz="2800" b="1" dirty="0" err="1"/>
              <a:t>Keld</a:t>
            </a:r>
            <a:r>
              <a:rPr lang="en-GB" sz="2800" b="1" dirty="0"/>
              <a:t> Helmer Peterson</a:t>
            </a:r>
            <a:endParaRPr lang="en-GB" sz="2800" dirty="0"/>
          </a:p>
        </p:txBody>
      </p:sp>
      <p:pic>
        <p:nvPicPr>
          <p:cNvPr id="2050" name="Picture 2" descr="F:\Photography\Schemes of work\Urban\peterson edit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2080" y="2737039"/>
            <a:ext cx="1655940" cy="105328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Photography\Schemes of work\Urban\peterson fina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5105" y="4141741"/>
            <a:ext cx="2265204" cy="25537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Photography\Schemes of work\Urban\peterson edi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89272" y="701006"/>
            <a:ext cx="1257951" cy="1906340"/>
          </a:xfrm>
          <a:prstGeom prst="rect">
            <a:avLst/>
          </a:prstGeom>
          <a:noFill/>
          <a:extLst>
            <a:ext uri="{909E8E84-426E-40DD-AFC4-6F175D3DCCD1}">
              <a14:hiddenFill xmlns:a14="http://schemas.microsoft.com/office/drawing/2010/main">
                <a:solidFill>
                  <a:srgbClr val="FFFFFF"/>
                </a:solidFill>
              </a14:hiddenFill>
            </a:ext>
          </a:extLst>
        </p:spPr>
      </p:pic>
      <p:sp>
        <p:nvSpPr>
          <p:cNvPr id="13" name="Right Arrow 12"/>
          <p:cNvSpPr/>
          <p:nvPr/>
        </p:nvSpPr>
        <p:spPr>
          <a:xfrm rot="2605506">
            <a:off x="4818273" y="2131011"/>
            <a:ext cx="936104" cy="61850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ight Arrow 16"/>
          <p:cNvSpPr/>
          <p:nvPr/>
        </p:nvSpPr>
        <p:spPr>
          <a:xfrm rot="2605506">
            <a:off x="6639570" y="3706658"/>
            <a:ext cx="936104" cy="61850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199085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036496" cy="400110"/>
          </a:xfrm>
          <a:prstGeom prst="rect">
            <a:avLst/>
          </a:prstGeom>
          <a:solidFill>
            <a:srgbClr val="FFFF00"/>
          </a:solidFill>
        </p:spPr>
        <p:txBody>
          <a:bodyPr wrap="square" rtlCol="0">
            <a:spAutoFit/>
          </a:bodyPr>
          <a:lstStyle/>
          <a:p>
            <a:r>
              <a:rPr lang="en-GB" sz="2000" b="1" dirty="0" smtClean="0"/>
              <a:t>Lesson Objective: To be able to refine your photoshoot images effectively</a:t>
            </a:r>
            <a:endParaRPr lang="en-GB" sz="2000" b="1" dirty="0"/>
          </a:p>
        </p:txBody>
      </p:sp>
      <p:sp>
        <p:nvSpPr>
          <p:cNvPr id="3" name="TextBox 2"/>
          <p:cNvSpPr txBox="1"/>
          <p:nvPr/>
        </p:nvSpPr>
        <p:spPr>
          <a:xfrm>
            <a:off x="6078769" y="4089881"/>
            <a:ext cx="3024336" cy="2554545"/>
          </a:xfrm>
          <a:prstGeom prst="rect">
            <a:avLst/>
          </a:prstGeom>
          <a:solidFill>
            <a:srgbClr val="92D050"/>
          </a:solidFill>
        </p:spPr>
        <p:txBody>
          <a:bodyPr wrap="square" rtlCol="0">
            <a:spAutoFit/>
          </a:bodyPr>
          <a:lstStyle/>
          <a:p>
            <a:r>
              <a:rPr lang="en-GB" sz="2000" b="1" dirty="0" smtClean="0"/>
              <a:t>I am looking for:</a:t>
            </a:r>
          </a:p>
          <a:p>
            <a:r>
              <a:rPr lang="en-GB" sz="2000" b="1" dirty="0" smtClean="0"/>
              <a:t>A clear link to one of the photographers</a:t>
            </a:r>
          </a:p>
          <a:p>
            <a:r>
              <a:rPr lang="en-GB" sz="2000" b="1" dirty="0" smtClean="0"/>
              <a:t>A documented approach – you must show every stage of editing and write what you did and </a:t>
            </a:r>
            <a:r>
              <a:rPr lang="en-GB" sz="2000" b="1" u="sng" dirty="0" smtClean="0"/>
              <a:t>why </a:t>
            </a:r>
            <a:r>
              <a:rPr lang="en-GB" sz="2000" b="1" dirty="0" smtClean="0"/>
              <a:t>you did it.</a:t>
            </a:r>
          </a:p>
        </p:txBody>
      </p:sp>
      <p:sp>
        <p:nvSpPr>
          <p:cNvPr id="4" name="TextBox 3"/>
          <p:cNvSpPr txBox="1"/>
          <p:nvPr/>
        </p:nvSpPr>
        <p:spPr>
          <a:xfrm>
            <a:off x="0" y="2924944"/>
            <a:ext cx="5940152" cy="4801314"/>
          </a:xfrm>
          <a:prstGeom prst="rect">
            <a:avLst/>
          </a:prstGeom>
          <a:noFill/>
        </p:spPr>
        <p:txBody>
          <a:bodyPr wrap="square" rtlCol="0">
            <a:spAutoFit/>
          </a:bodyPr>
          <a:lstStyle/>
          <a:p>
            <a:r>
              <a:rPr lang="en-GB" dirty="0" smtClean="0"/>
              <a:t>Examples of writing…</a:t>
            </a:r>
          </a:p>
          <a:p>
            <a:pPr marL="285750" indent="-285750">
              <a:buFont typeface="Arial" panose="020B0604020202020204" pitchFamily="34" charset="0"/>
              <a:buChar char="•"/>
            </a:pPr>
            <a:r>
              <a:rPr lang="en-GB" dirty="0" smtClean="0"/>
              <a:t>I cropped this photograph to make the pattern the dominant feature.  I was influenced by Michael Wolf and his photographs of urban skyscrapers</a:t>
            </a:r>
          </a:p>
          <a:p>
            <a:pPr marL="285750" indent="-285750">
              <a:buFont typeface="Arial" panose="020B0604020202020204" pitchFamily="34" charset="0"/>
              <a:buChar char="•"/>
            </a:pPr>
            <a:r>
              <a:rPr lang="en-GB" dirty="0" smtClean="0"/>
              <a:t>I made the photograph black and white and then increased the contrast. This emphasises the strong vertical lines and draws the viewer into the photograph. </a:t>
            </a:r>
          </a:p>
          <a:p>
            <a:pPr marL="285750" indent="-285750">
              <a:buFont typeface="Arial" panose="020B0604020202020204" pitchFamily="34" charset="0"/>
              <a:buChar char="•"/>
            </a:pPr>
            <a:r>
              <a:rPr lang="en-GB" dirty="0" smtClean="0"/>
              <a:t>I have changed the colour by altering the hue. This makes the colours appear  to be pastel . I was influenced by the photographs of skyscrapers by Michael Wolf.</a:t>
            </a:r>
          </a:p>
          <a:p>
            <a:pPr marL="285750" indent="-285750">
              <a:buFont typeface="Arial" panose="020B0604020202020204" pitchFamily="34" charset="0"/>
              <a:buChar char="•"/>
            </a:pPr>
            <a:r>
              <a:rPr lang="en-GB" dirty="0" smtClean="0"/>
              <a:t>I have made this photograph black and white only with no grey tones. This makes a strong silhouette . I was influenced by </a:t>
            </a:r>
            <a:r>
              <a:rPr lang="en-GB" dirty="0" err="1" smtClean="0"/>
              <a:t>Keld</a:t>
            </a:r>
            <a:r>
              <a:rPr lang="en-GB" dirty="0" smtClean="0"/>
              <a:t> Helmer Peterson and his bold abstract photos of urban industry.</a:t>
            </a:r>
          </a:p>
          <a:p>
            <a:endParaRPr lang="en-GB" dirty="0"/>
          </a:p>
          <a:p>
            <a:endParaRPr lang="en-GB" dirty="0" smtClean="0"/>
          </a:p>
          <a:p>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0056" y="548680"/>
            <a:ext cx="2360191" cy="201502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6824" y="1981463"/>
            <a:ext cx="2210191" cy="188696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7784" y="548680"/>
            <a:ext cx="2132199" cy="1820375"/>
          </a:xfrm>
          <a:prstGeom prst="rect">
            <a:avLst/>
          </a:prstGeom>
        </p:spPr>
      </p:pic>
      <p:pic>
        <p:nvPicPr>
          <p:cNvPr id="1026" name="Picture 2" descr="I:\DCIM\105OLYMP\IMG_998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01" y="548680"/>
            <a:ext cx="2612383" cy="1741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7105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036496" cy="400110"/>
          </a:xfrm>
          <a:prstGeom prst="rect">
            <a:avLst/>
          </a:prstGeom>
          <a:solidFill>
            <a:srgbClr val="FFFF00"/>
          </a:solidFill>
        </p:spPr>
        <p:txBody>
          <a:bodyPr wrap="square" rtlCol="0">
            <a:spAutoFit/>
          </a:bodyPr>
          <a:lstStyle/>
          <a:p>
            <a:r>
              <a:rPr lang="en-GB" sz="2000" b="1" dirty="0" smtClean="0"/>
              <a:t>Lesson Objective: To be able to develop a personal theme</a:t>
            </a:r>
            <a:endParaRPr lang="en-GB" sz="2000" b="1" dirty="0"/>
          </a:p>
        </p:txBody>
      </p:sp>
      <p:sp>
        <p:nvSpPr>
          <p:cNvPr id="3" name="TextBox 2"/>
          <p:cNvSpPr txBox="1"/>
          <p:nvPr/>
        </p:nvSpPr>
        <p:spPr>
          <a:xfrm>
            <a:off x="179512" y="1124744"/>
            <a:ext cx="8856984" cy="2677656"/>
          </a:xfrm>
          <a:prstGeom prst="rect">
            <a:avLst/>
          </a:prstGeom>
          <a:noFill/>
        </p:spPr>
        <p:txBody>
          <a:bodyPr wrap="square" rtlCol="0">
            <a:spAutoFit/>
          </a:bodyPr>
          <a:lstStyle/>
          <a:p>
            <a:r>
              <a:rPr lang="en-GB" sz="2400" dirty="0" smtClean="0"/>
              <a:t>Choose a theme to base the rest of your project on.</a:t>
            </a:r>
          </a:p>
          <a:p>
            <a:pPr marL="285750" indent="-285750">
              <a:buFont typeface="Wingdings" panose="05000000000000000000" pitchFamily="2" charset="2"/>
              <a:buChar char="q"/>
            </a:pPr>
            <a:r>
              <a:rPr lang="en-GB" sz="2400" dirty="0" smtClean="0"/>
              <a:t>Abstract  - </a:t>
            </a:r>
            <a:r>
              <a:rPr lang="en-GB" sz="2400" dirty="0" err="1" smtClean="0"/>
              <a:t>Micheal</a:t>
            </a:r>
            <a:r>
              <a:rPr lang="en-GB" sz="2400" dirty="0" smtClean="0"/>
              <a:t> Wolf, </a:t>
            </a:r>
            <a:r>
              <a:rPr lang="en-GB" sz="2400" dirty="0" err="1" smtClean="0"/>
              <a:t>Keld</a:t>
            </a:r>
            <a:r>
              <a:rPr lang="en-GB" sz="2400" dirty="0" smtClean="0"/>
              <a:t> Helm Peterson, Lazlo </a:t>
            </a:r>
            <a:r>
              <a:rPr lang="en-GB" sz="2400" dirty="0" err="1" smtClean="0"/>
              <a:t>Maholy</a:t>
            </a:r>
            <a:r>
              <a:rPr lang="en-GB" sz="2400" dirty="0" smtClean="0"/>
              <a:t>-Nagy</a:t>
            </a:r>
          </a:p>
          <a:p>
            <a:pPr marL="285750" indent="-285750">
              <a:buFont typeface="Wingdings" panose="05000000000000000000" pitchFamily="2" charset="2"/>
              <a:buChar char="q"/>
            </a:pPr>
            <a:r>
              <a:rPr lang="en-GB" sz="2400" dirty="0" smtClean="0"/>
              <a:t>Capturing the moment – Nick </a:t>
            </a:r>
            <a:r>
              <a:rPr lang="en-GB" sz="2400" dirty="0" err="1" smtClean="0"/>
              <a:t>Tirpin</a:t>
            </a:r>
            <a:r>
              <a:rPr lang="en-GB" sz="2400" dirty="0" smtClean="0"/>
              <a:t>, Matt Stuart</a:t>
            </a:r>
          </a:p>
          <a:p>
            <a:pPr marL="285750" indent="-285750">
              <a:buFont typeface="Wingdings" panose="05000000000000000000" pitchFamily="2" charset="2"/>
              <a:buChar char="q"/>
            </a:pPr>
            <a:r>
              <a:rPr lang="en-GB" sz="2400" dirty="0" smtClean="0"/>
              <a:t>Repetition – Michael Wolf, Lazlo </a:t>
            </a:r>
            <a:r>
              <a:rPr lang="en-GB" sz="2400" dirty="0" err="1" smtClean="0"/>
              <a:t>Maholy</a:t>
            </a:r>
            <a:r>
              <a:rPr lang="en-GB" sz="2400" dirty="0" smtClean="0"/>
              <a:t> Nagy</a:t>
            </a:r>
          </a:p>
          <a:p>
            <a:pPr marL="285750" indent="-285750">
              <a:buFont typeface="Wingdings" panose="05000000000000000000" pitchFamily="2" charset="2"/>
              <a:buChar char="q"/>
            </a:pPr>
            <a:r>
              <a:rPr lang="en-GB" sz="2400" dirty="0" smtClean="0"/>
              <a:t>Viewpoints – </a:t>
            </a:r>
            <a:r>
              <a:rPr lang="en-GB" sz="2400" dirty="0"/>
              <a:t>Francis </a:t>
            </a:r>
            <a:r>
              <a:rPr lang="en-GB" sz="2400" dirty="0" err="1" smtClean="0"/>
              <a:t>Alys</a:t>
            </a:r>
            <a:r>
              <a:rPr lang="en-GB" sz="2400" dirty="0" smtClean="0"/>
              <a:t>, Paul Strand</a:t>
            </a:r>
          </a:p>
          <a:p>
            <a:pPr marL="285750" indent="-285750">
              <a:buFont typeface="Wingdings" panose="05000000000000000000" pitchFamily="2" charset="2"/>
              <a:buChar char="q"/>
            </a:pPr>
            <a:r>
              <a:rPr lang="en-GB" sz="2400" dirty="0" smtClean="0"/>
              <a:t>Obscured architecture– Gerhard </a:t>
            </a:r>
            <a:r>
              <a:rPr lang="en-GB" sz="2400" dirty="0" err="1" smtClean="0"/>
              <a:t>Ritcher</a:t>
            </a:r>
            <a:r>
              <a:rPr lang="en-GB" sz="2400" dirty="0"/>
              <a:t> , David </a:t>
            </a:r>
            <a:r>
              <a:rPr lang="en-GB" sz="2400" dirty="0" err="1" smtClean="0"/>
              <a:t>Hepher</a:t>
            </a:r>
            <a:r>
              <a:rPr lang="en-GB" sz="2400" dirty="0" smtClean="0"/>
              <a:t>, Alexey </a:t>
            </a:r>
            <a:r>
              <a:rPr lang="en-GB" sz="2400" dirty="0" err="1" smtClean="0"/>
              <a:t>Titaremko</a:t>
            </a:r>
            <a:endParaRPr lang="en-GB" sz="2400" dirty="0"/>
          </a:p>
        </p:txBody>
      </p:sp>
    </p:spTree>
    <p:extLst>
      <p:ext uri="{BB962C8B-B14F-4D97-AF65-F5344CB8AC3E}">
        <p14:creationId xmlns:p14="http://schemas.microsoft.com/office/powerpoint/2010/main" val="40627878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Photography\Schemes of work\Urban\petterson 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2155" y="789122"/>
            <a:ext cx="1882691" cy="24779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F:\Photography\Schemes of work\Urban\petterson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9830" y="789123"/>
            <a:ext cx="1680403" cy="25082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F:\Photography\Schemes of work\Urban\petterson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75" y="789123"/>
            <a:ext cx="1781722" cy="25190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ttp://www.photography-now.com/images/Bilder/gross/B011134.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8" y="3502634"/>
            <a:ext cx="2048755" cy="33863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http://artblart.files.wordpress.com/2011/09/moholy-nagy-la-canebiere-street-marseilles.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24664" y="4230960"/>
            <a:ext cx="1886080" cy="26270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tallisgcsephotography.weebly.com/uploads/3/3/1/5/3315082/7251543_orig.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77447" y="4929362"/>
            <a:ext cx="1513700" cy="18921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http://www.sauer-thompson.com/junkforcode/archives/2011/12/10/WolfMTransparentCity.jp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38483" y="1268759"/>
            <a:ext cx="2293928" cy="27740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ttp://photomichaelwolf.com/wp-content/uploads/corner42.jp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41566" y="4149080"/>
            <a:ext cx="2702434" cy="270243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158" y="331310"/>
            <a:ext cx="1964751" cy="307777"/>
          </a:xfrm>
          <a:prstGeom prst="rect">
            <a:avLst/>
          </a:prstGeom>
          <a:solidFill>
            <a:schemeClr val="bg1">
              <a:lumMod val="95000"/>
            </a:schemeClr>
          </a:solidFill>
        </p:spPr>
        <p:txBody>
          <a:bodyPr wrap="square" rtlCol="0">
            <a:spAutoFit/>
          </a:bodyPr>
          <a:lstStyle/>
          <a:p>
            <a:r>
              <a:rPr lang="en-GB" sz="1400" b="1" dirty="0" err="1"/>
              <a:t>Keld</a:t>
            </a:r>
            <a:r>
              <a:rPr lang="en-GB" sz="1400" b="1" dirty="0"/>
              <a:t> Helmer Peterson</a:t>
            </a:r>
            <a:endParaRPr lang="en-GB" sz="1400" dirty="0"/>
          </a:p>
        </p:txBody>
      </p:sp>
      <p:sp>
        <p:nvSpPr>
          <p:cNvPr id="19" name="TextBox 18"/>
          <p:cNvSpPr txBox="1"/>
          <p:nvPr/>
        </p:nvSpPr>
        <p:spPr>
          <a:xfrm>
            <a:off x="7350268" y="758842"/>
            <a:ext cx="1270357" cy="307777"/>
          </a:xfrm>
          <a:prstGeom prst="rect">
            <a:avLst/>
          </a:prstGeom>
          <a:solidFill>
            <a:schemeClr val="bg1">
              <a:lumMod val="95000"/>
            </a:schemeClr>
          </a:solidFill>
        </p:spPr>
        <p:txBody>
          <a:bodyPr wrap="square" rtlCol="0">
            <a:spAutoFit/>
          </a:bodyPr>
          <a:lstStyle/>
          <a:p>
            <a:r>
              <a:rPr lang="en-GB" sz="1400" b="1" dirty="0" smtClean="0"/>
              <a:t>Michael Wolf</a:t>
            </a:r>
            <a:endParaRPr lang="en-GB" sz="1400" dirty="0"/>
          </a:p>
        </p:txBody>
      </p:sp>
      <p:sp>
        <p:nvSpPr>
          <p:cNvPr id="20" name="TextBox 19"/>
          <p:cNvSpPr txBox="1"/>
          <p:nvPr/>
        </p:nvSpPr>
        <p:spPr>
          <a:xfrm>
            <a:off x="2423317" y="3409986"/>
            <a:ext cx="1249349" cy="307777"/>
          </a:xfrm>
          <a:prstGeom prst="rect">
            <a:avLst/>
          </a:prstGeom>
          <a:solidFill>
            <a:schemeClr val="bg1">
              <a:lumMod val="95000"/>
            </a:schemeClr>
          </a:solidFill>
        </p:spPr>
        <p:txBody>
          <a:bodyPr wrap="square" rtlCol="0">
            <a:spAutoFit/>
          </a:bodyPr>
          <a:lstStyle/>
          <a:p>
            <a:r>
              <a:rPr lang="en-GB" sz="1400" b="1" dirty="0" smtClean="0"/>
              <a:t>Moholy-Nagy</a:t>
            </a:r>
            <a:endParaRPr lang="en-GB" sz="1400" dirty="0"/>
          </a:p>
        </p:txBody>
      </p:sp>
      <p:sp>
        <p:nvSpPr>
          <p:cNvPr id="21" name="TextBox 20"/>
          <p:cNvSpPr txBox="1"/>
          <p:nvPr/>
        </p:nvSpPr>
        <p:spPr>
          <a:xfrm>
            <a:off x="5334044" y="86077"/>
            <a:ext cx="4032448" cy="584775"/>
          </a:xfrm>
          <a:prstGeom prst="rect">
            <a:avLst/>
          </a:prstGeom>
          <a:noFill/>
        </p:spPr>
        <p:txBody>
          <a:bodyPr wrap="square" rtlCol="0">
            <a:spAutoFit/>
          </a:bodyPr>
          <a:lstStyle/>
          <a:p>
            <a:r>
              <a:rPr lang="en-GB" sz="3200" dirty="0" smtClean="0">
                <a:latin typeface="Aharoni" panose="02010803020104030203" pitchFamily="2" charset="-79"/>
                <a:cs typeface="Aharoni" panose="02010803020104030203" pitchFamily="2" charset="-79"/>
              </a:rPr>
              <a:t>Abstract</a:t>
            </a:r>
            <a:endParaRPr lang="en-GB" sz="32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4895018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www.mattstuart.com/store/image/file/0f/6i/amqdgt/MattStuart_TrafalgarSquar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2760673"/>
            <a:ext cx="3294112" cy="21671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https://richardwiseman.wordpress.com/files/2009/01/05.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4927853"/>
            <a:ext cx="2987824" cy="19656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http://moreintelligentlife.com/files/u11/matt_stuart1.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4208" y="981812"/>
            <a:ext cx="2690664" cy="17701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50088" y="3501221"/>
            <a:ext cx="1152128" cy="830997"/>
          </a:xfrm>
          <a:prstGeom prst="rect">
            <a:avLst/>
          </a:prstGeom>
          <a:noFill/>
        </p:spPr>
        <p:txBody>
          <a:bodyPr wrap="square" rtlCol="0">
            <a:spAutoFit/>
          </a:bodyPr>
          <a:lstStyle/>
          <a:p>
            <a:r>
              <a:rPr lang="en-GB" sz="2400" dirty="0" smtClean="0"/>
              <a:t>Matt Stuart</a:t>
            </a:r>
            <a:endParaRPr lang="en-GB" sz="2400" dirty="0"/>
          </a:p>
        </p:txBody>
      </p:sp>
      <p:pic>
        <p:nvPicPr>
          <p:cNvPr id="6" name="Picture 8" descr="http://www.worldphoto.org/_assets/images/NickTurpin3.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1267" y="7106"/>
            <a:ext cx="2792057" cy="18597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http://www.oomska.co.uk/wp-content/uploads/2012/01/Street-Scene-London-2008-by-Nick-Turpin.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3732" y="4667089"/>
            <a:ext cx="3083390" cy="20608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ttp://nickturpin.com/portfolium/wp-content/uploads/Street_Hardhats.jp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7115" y="2450454"/>
            <a:ext cx="2942757" cy="1966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69068" y="1866900"/>
            <a:ext cx="2304256" cy="461665"/>
          </a:xfrm>
          <a:prstGeom prst="rect">
            <a:avLst/>
          </a:prstGeom>
          <a:noFill/>
        </p:spPr>
        <p:txBody>
          <a:bodyPr wrap="square" rtlCol="0">
            <a:spAutoFit/>
          </a:bodyPr>
          <a:lstStyle/>
          <a:p>
            <a:r>
              <a:rPr lang="en-GB" sz="2400" dirty="0" smtClean="0"/>
              <a:t>Nick Turpin</a:t>
            </a:r>
            <a:endParaRPr lang="en-GB" sz="2400" dirty="0"/>
          </a:p>
        </p:txBody>
      </p:sp>
      <p:sp>
        <p:nvSpPr>
          <p:cNvPr id="10" name="TextBox 9"/>
          <p:cNvSpPr txBox="1"/>
          <p:nvPr/>
        </p:nvSpPr>
        <p:spPr>
          <a:xfrm>
            <a:off x="4071833" y="260648"/>
            <a:ext cx="4274840" cy="584775"/>
          </a:xfrm>
          <a:prstGeom prst="rect">
            <a:avLst/>
          </a:prstGeom>
          <a:noFill/>
        </p:spPr>
        <p:txBody>
          <a:bodyPr wrap="square" rtlCol="0">
            <a:spAutoFit/>
          </a:bodyPr>
          <a:lstStyle/>
          <a:p>
            <a:r>
              <a:rPr lang="en-GB" sz="3200" dirty="0" smtClean="0">
                <a:latin typeface="Aharoni" panose="02010803020104030203" pitchFamily="2" charset="-79"/>
                <a:cs typeface="Aharoni" panose="02010803020104030203" pitchFamily="2" charset="-79"/>
              </a:rPr>
              <a:t>Capturing a </a:t>
            </a:r>
            <a:r>
              <a:rPr lang="en-GB" sz="3200" dirty="0" err="1" smtClean="0">
                <a:latin typeface="Aharoni" panose="02010803020104030203" pitchFamily="2" charset="-79"/>
                <a:cs typeface="Aharoni" panose="02010803020104030203" pitchFamily="2" charset="-79"/>
              </a:rPr>
              <a:t>momentt</a:t>
            </a:r>
            <a:endParaRPr lang="en-GB" sz="32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6811175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098" name="Picture 2" descr="http://www.prixpictet.com/assets/vera-lutter-growth-03-690x313.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16698"/>
            <a:ext cx="4499992" cy="20413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41.media.tumblr.com/tumblr_lt9i50zd991qaqj6so1_1280.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179" y="836712"/>
            <a:ext cx="3057525" cy="37433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7179" y="188640"/>
            <a:ext cx="2686629" cy="369332"/>
          </a:xfrm>
          <a:prstGeom prst="rect">
            <a:avLst/>
          </a:prstGeom>
          <a:noFill/>
        </p:spPr>
        <p:txBody>
          <a:bodyPr wrap="square" rtlCol="0">
            <a:spAutoFit/>
          </a:bodyPr>
          <a:lstStyle/>
          <a:p>
            <a:r>
              <a:rPr lang="en-GB" dirty="0" smtClean="0"/>
              <a:t>Vera </a:t>
            </a:r>
            <a:r>
              <a:rPr lang="en-GB" dirty="0" err="1" smtClean="0"/>
              <a:t>Lutter</a:t>
            </a:r>
            <a:endParaRPr lang="en-GB" dirty="0"/>
          </a:p>
        </p:txBody>
      </p:sp>
      <p:pic>
        <p:nvPicPr>
          <p:cNvPr id="4102" name="Picture 6" descr="https://upload.wikimedia.org/wikipedia/en/thumb/9/9f/StrandWallStreet.jpg/350px-StrandWallStreet.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9992" y="50800"/>
            <a:ext cx="4554531" cy="334432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pavlospavlidis.com/uploads/1/7/4/1/17413375/8792259_orig.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75159" y="3789040"/>
            <a:ext cx="4279363" cy="306895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004048" y="3395128"/>
            <a:ext cx="2686629" cy="369332"/>
          </a:xfrm>
          <a:prstGeom prst="rect">
            <a:avLst/>
          </a:prstGeom>
          <a:noFill/>
        </p:spPr>
        <p:txBody>
          <a:bodyPr wrap="square" rtlCol="0">
            <a:spAutoFit/>
          </a:bodyPr>
          <a:lstStyle/>
          <a:p>
            <a:r>
              <a:rPr lang="en-GB" dirty="0" smtClean="0"/>
              <a:t>Paul Strand</a:t>
            </a:r>
            <a:endParaRPr lang="en-GB" dirty="0"/>
          </a:p>
        </p:txBody>
      </p:sp>
    </p:spTree>
    <p:extLst>
      <p:ext uri="{BB962C8B-B14F-4D97-AF65-F5344CB8AC3E}">
        <p14:creationId xmlns:p14="http://schemas.microsoft.com/office/powerpoint/2010/main" val="14428998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60032" y="331310"/>
            <a:ext cx="4032448" cy="584775"/>
          </a:xfrm>
          <a:prstGeom prst="rect">
            <a:avLst/>
          </a:prstGeom>
          <a:noFill/>
        </p:spPr>
        <p:txBody>
          <a:bodyPr wrap="square" rtlCol="0">
            <a:spAutoFit/>
          </a:bodyPr>
          <a:lstStyle/>
          <a:p>
            <a:r>
              <a:rPr lang="en-GB" sz="3200" dirty="0" smtClean="0">
                <a:latin typeface="Aharoni" panose="02010803020104030203" pitchFamily="2" charset="-79"/>
                <a:cs typeface="Aharoni" panose="02010803020104030203" pitchFamily="2" charset="-79"/>
              </a:rPr>
              <a:t>Repetition</a:t>
            </a:r>
            <a:endParaRPr lang="en-GB" sz="3200" dirty="0">
              <a:latin typeface="Aharoni" panose="02010803020104030203" pitchFamily="2" charset="-79"/>
              <a:cs typeface="Aharoni" panose="02010803020104030203" pitchFamily="2" charset="-79"/>
            </a:endParaRPr>
          </a:p>
        </p:txBody>
      </p:sp>
      <p:pic>
        <p:nvPicPr>
          <p:cNvPr id="3" name="Picture 6" descr="http://www.christopheguye.com/assets/images/Michael-Wolf/a20_Michael-Wolf_Architecture-of-Density.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5402" y="4662828"/>
            <a:ext cx="2653196" cy="21951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bau-xiphoto.com/dynamic/images/detail/Michael_Wolf_Transparent_City_13___Edition_of_9_18683_360.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4" y="4662829"/>
            <a:ext cx="2926895" cy="21951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metalocus.es/en/system/files/file-images/michael_wolf_metalocus_01_1280.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6845" y="2555810"/>
            <a:ext cx="2955781" cy="20854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s://pleasurephoto.files.wordpress.com/2012/01/michael-wolf-architecture-density.jpe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102" y="0"/>
            <a:ext cx="2988156" cy="24015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tallisgcsephotography.weebly.com/uploads/3/3/1/5/3315082/7387085_orig.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98598" y="829152"/>
            <a:ext cx="1451943" cy="19423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tallisgcsephotography.weebly.com/uploads/3/3/1/5/3315082/7251543_orig.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70401" y="881752"/>
            <a:ext cx="1469760" cy="1837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icture"/>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84762" y="3185591"/>
            <a:ext cx="2607718" cy="3672408"/>
          </a:xfrm>
          <a:prstGeom prst="rect">
            <a:avLst/>
          </a:prstGeom>
          <a:noFill/>
          <a:ln>
            <a:noFill/>
          </a:ln>
        </p:spPr>
      </p:pic>
      <p:pic>
        <p:nvPicPr>
          <p:cNvPr id="10" name="Picture 8" descr="http://www.photography-now.com/images/Bilder/gross/B011134.jpg">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85195" y="1174469"/>
            <a:ext cx="1349673" cy="223086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387804" y="4173885"/>
            <a:ext cx="1270357" cy="307777"/>
          </a:xfrm>
          <a:prstGeom prst="rect">
            <a:avLst/>
          </a:prstGeom>
          <a:solidFill>
            <a:schemeClr val="bg1">
              <a:lumMod val="95000"/>
            </a:schemeClr>
          </a:solidFill>
        </p:spPr>
        <p:txBody>
          <a:bodyPr wrap="square" rtlCol="0">
            <a:spAutoFit/>
          </a:bodyPr>
          <a:lstStyle/>
          <a:p>
            <a:r>
              <a:rPr lang="en-GB" sz="1400" b="1" dirty="0" smtClean="0"/>
              <a:t>Michael Wolf</a:t>
            </a:r>
            <a:endParaRPr lang="en-GB" sz="1400" dirty="0"/>
          </a:p>
        </p:txBody>
      </p:sp>
      <p:sp>
        <p:nvSpPr>
          <p:cNvPr id="12" name="TextBox 11"/>
          <p:cNvSpPr txBox="1"/>
          <p:nvPr/>
        </p:nvSpPr>
        <p:spPr>
          <a:xfrm>
            <a:off x="6444208" y="2780928"/>
            <a:ext cx="1779591" cy="307777"/>
          </a:xfrm>
          <a:prstGeom prst="rect">
            <a:avLst/>
          </a:prstGeom>
          <a:solidFill>
            <a:schemeClr val="bg1">
              <a:lumMod val="95000"/>
            </a:schemeClr>
          </a:solidFill>
        </p:spPr>
        <p:txBody>
          <a:bodyPr wrap="square" rtlCol="0">
            <a:spAutoFit/>
          </a:bodyPr>
          <a:lstStyle/>
          <a:p>
            <a:r>
              <a:rPr lang="en-GB" sz="1400" b="1" dirty="0" smtClean="0"/>
              <a:t>Lazlo </a:t>
            </a:r>
            <a:r>
              <a:rPr lang="en-GB" sz="1400" b="1" dirty="0" err="1" smtClean="0"/>
              <a:t>Maholy</a:t>
            </a:r>
            <a:r>
              <a:rPr lang="en-GB" sz="1400" b="1" dirty="0" smtClean="0"/>
              <a:t> Nagy</a:t>
            </a:r>
            <a:endParaRPr lang="en-GB" sz="1400" dirty="0"/>
          </a:p>
        </p:txBody>
      </p:sp>
    </p:spTree>
    <p:extLst>
      <p:ext uri="{BB962C8B-B14F-4D97-AF65-F5344CB8AC3E}">
        <p14:creationId xmlns:p14="http://schemas.microsoft.com/office/powerpoint/2010/main" val="33408933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2600" y="472316"/>
            <a:ext cx="4032448" cy="584775"/>
          </a:xfrm>
          <a:prstGeom prst="rect">
            <a:avLst/>
          </a:prstGeom>
          <a:noFill/>
        </p:spPr>
        <p:txBody>
          <a:bodyPr wrap="square" rtlCol="0">
            <a:spAutoFit/>
          </a:bodyPr>
          <a:lstStyle/>
          <a:p>
            <a:r>
              <a:rPr lang="en-GB" sz="3200" dirty="0" smtClean="0">
                <a:latin typeface="Aharoni" panose="02010803020104030203" pitchFamily="2" charset="-79"/>
                <a:cs typeface="Aharoni" panose="02010803020104030203" pitchFamily="2" charset="-79"/>
              </a:rPr>
              <a:t>Viewpoints</a:t>
            </a:r>
            <a:endParaRPr lang="en-GB" sz="3200" dirty="0">
              <a:latin typeface="Aharoni" panose="02010803020104030203" pitchFamily="2" charset="-79"/>
              <a:cs typeface="Aharoni" panose="02010803020104030203" pitchFamily="2" charset="-79"/>
            </a:endParaRPr>
          </a:p>
        </p:txBody>
      </p:sp>
      <p:pic>
        <p:nvPicPr>
          <p:cNvPr id="3" name="Picture 4" descr="http://www.wkv-stuttgart.de/uploads/media/alys2_01.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5" y="764704"/>
            <a:ext cx="2997771" cy="19635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http://www.artandsignature.com/wp-content/uploads/2014/09/10697383_701913266560181_5149812568788120706_o.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900983"/>
            <a:ext cx="2997771" cy="19570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http://hoodedutilitarian.com/wp-content/uploads/2011/04/Alys-Sleepers-1.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0" y="2922043"/>
            <a:ext cx="2971970" cy="19689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https://antonisiaschroder.files.wordpress.com/2011/11/sleepers-2.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7771" y="4900983"/>
            <a:ext cx="3057839" cy="19570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03490" y="146644"/>
            <a:ext cx="3024336" cy="369332"/>
          </a:xfrm>
          <a:prstGeom prst="rect">
            <a:avLst/>
          </a:prstGeom>
          <a:noFill/>
        </p:spPr>
        <p:txBody>
          <a:bodyPr wrap="square" rtlCol="0">
            <a:spAutoFit/>
          </a:bodyPr>
          <a:lstStyle/>
          <a:p>
            <a:r>
              <a:rPr lang="en-GB" dirty="0" smtClean="0"/>
              <a:t>Francis </a:t>
            </a:r>
            <a:r>
              <a:rPr lang="en-GB" dirty="0" err="1" smtClean="0"/>
              <a:t>Alys</a:t>
            </a:r>
            <a:endParaRPr lang="en-GB" dirty="0"/>
          </a:p>
        </p:txBody>
      </p:sp>
      <p:pic>
        <p:nvPicPr>
          <p:cNvPr id="8" name="Picture 6" descr="https://upload.wikimedia.org/wikipedia/en/thumb/9/9f/StrandWallStreet.jpg/350px-StrandWallStreet.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73987" y="2540941"/>
            <a:ext cx="2581623" cy="18956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www.pavlospavlidis.com/uploads/1/7/4/1/17413375/8792259_orig.jp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49108" y="2728244"/>
            <a:ext cx="3015715" cy="21627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media-cache-ak0.pinimg.com/736x/5e/9c/e4/5e9ce47c023e7d6add1a350e2a48b1d7.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20639" y="171625"/>
            <a:ext cx="1811684" cy="22646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media-cache-ec0.pinimg.com/236x/fb/e8/57/fbe857476f7eb693298a68fa9ee219e0.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51641" y="4900983"/>
            <a:ext cx="2941755" cy="195701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220072" y="1847796"/>
            <a:ext cx="3024336" cy="369332"/>
          </a:xfrm>
          <a:prstGeom prst="rect">
            <a:avLst/>
          </a:prstGeom>
          <a:noFill/>
        </p:spPr>
        <p:txBody>
          <a:bodyPr wrap="square" rtlCol="0">
            <a:spAutoFit/>
          </a:bodyPr>
          <a:lstStyle/>
          <a:p>
            <a:r>
              <a:rPr lang="en-GB" dirty="0" smtClean="0"/>
              <a:t>Paul Strand</a:t>
            </a:r>
            <a:endParaRPr lang="en-GB" dirty="0"/>
          </a:p>
        </p:txBody>
      </p:sp>
    </p:spTree>
    <p:extLst>
      <p:ext uri="{BB962C8B-B14F-4D97-AF65-F5344CB8AC3E}">
        <p14:creationId xmlns:p14="http://schemas.microsoft.com/office/powerpoint/2010/main" val="11881574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David Hepher">
            <a:hlinkClick r:id="rId2"/>
          </p:cNvPr>
          <p:cNvSpPr>
            <a:spLocks noChangeAspect="1" noChangeArrowheads="1"/>
          </p:cNvSpPr>
          <p:nvPr/>
        </p:nvSpPr>
        <p:spPr bwMode="auto">
          <a:xfrm>
            <a:off x="155575" y="-1790700"/>
            <a:ext cx="41433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Image result for David Hepher">
            <a:hlinkClick r:id="rId2"/>
          </p:cNvPr>
          <p:cNvSpPr>
            <a:spLocks noChangeAspect="1" noChangeArrowheads="1"/>
          </p:cNvSpPr>
          <p:nvPr/>
        </p:nvSpPr>
        <p:spPr bwMode="auto">
          <a:xfrm>
            <a:off x="307975" y="-1638300"/>
            <a:ext cx="41433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6" descr="Image result for David Hepher">
            <a:hlinkClick r:id="rId2"/>
          </p:cNvPr>
          <p:cNvSpPr>
            <a:spLocks noChangeAspect="1" noChangeArrowheads="1"/>
          </p:cNvSpPr>
          <p:nvPr/>
        </p:nvSpPr>
        <p:spPr bwMode="auto">
          <a:xfrm>
            <a:off x="460375" y="-1485900"/>
            <a:ext cx="41433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8" descr="Image result for David Hepher">
            <a:hlinkClick r:id="rId2"/>
          </p:cNvPr>
          <p:cNvSpPr>
            <a:spLocks noChangeAspect="1" noChangeArrowheads="1"/>
          </p:cNvSpPr>
          <p:nvPr/>
        </p:nvSpPr>
        <p:spPr bwMode="auto">
          <a:xfrm>
            <a:off x="612775" y="-1333500"/>
            <a:ext cx="41433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10" descr="Image result for David Hepher">
            <a:hlinkClick r:id="rId2"/>
          </p:cNvPr>
          <p:cNvSpPr>
            <a:spLocks noChangeAspect="1" noChangeArrowheads="1"/>
          </p:cNvSpPr>
          <p:nvPr/>
        </p:nvSpPr>
        <p:spPr bwMode="auto">
          <a:xfrm>
            <a:off x="765175" y="-1181100"/>
            <a:ext cx="41433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2" descr="https://i.guim.co.uk/img/static/sys-images/Guardian/Pix/pictures/2015/1/8/1420753997036/535689da-11df-483b-aea5-b0147640c75a-2060x1862.jpeg?w=720&amp;q=55&amp;auto=format&amp;usm=12&amp;fit=max&amp;s=dbdbb96ae1240c31ee0c7beecd26d7ba"/>
          <p:cNvSpPr>
            <a:spLocks noChangeAspect="1" noChangeArrowheads="1"/>
          </p:cNvSpPr>
          <p:nvPr/>
        </p:nvSpPr>
        <p:spPr bwMode="auto">
          <a:xfrm>
            <a:off x="63500" y="-136525"/>
            <a:ext cx="6353175" cy="57435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8" name="Picture 14" descr="Image result for David Hephe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564" y="2381924"/>
            <a:ext cx="1849337" cy="223627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David Hepher">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8438" y="63500"/>
            <a:ext cx="5198914" cy="204152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David Hepher">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8142" y="4869160"/>
            <a:ext cx="2399518" cy="198528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777106" y="2492896"/>
            <a:ext cx="1475414" cy="830997"/>
          </a:xfrm>
          <a:prstGeom prst="rect">
            <a:avLst/>
          </a:prstGeom>
        </p:spPr>
        <p:txBody>
          <a:bodyPr wrap="square">
            <a:spAutoFit/>
          </a:bodyPr>
          <a:lstStyle/>
          <a:p>
            <a:r>
              <a:rPr lang="en-GB" sz="2400" dirty="0"/>
              <a:t>David </a:t>
            </a:r>
            <a:r>
              <a:rPr lang="en-GB" sz="2400" dirty="0" err="1"/>
              <a:t>Hepher</a:t>
            </a:r>
            <a:endParaRPr lang="en-GB" sz="2400" dirty="0"/>
          </a:p>
        </p:txBody>
      </p:sp>
      <p:sp>
        <p:nvSpPr>
          <p:cNvPr id="12" name="TextBox 11"/>
          <p:cNvSpPr txBox="1"/>
          <p:nvPr/>
        </p:nvSpPr>
        <p:spPr>
          <a:xfrm>
            <a:off x="54995" y="120903"/>
            <a:ext cx="4032448" cy="1077218"/>
          </a:xfrm>
          <a:prstGeom prst="rect">
            <a:avLst/>
          </a:prstGeom>
          <a:noFill/>
        </p:spPr>
        <p:txBody>
          <a:bodyPr wrap="square" rtlCol="0">
            <a:spAutoFit/>
          </a:bodyPr>
          <a:lstStyle/>
          <a:p>
            <a:r>
              <a:rPr lang="en-GB" sz="3200" dirty="0" smtClean="0">
                <a:latin typeface="Aharoni" panose="02010803020104030203" pitchFamily="2" charset="-79"/>
                <a:cs typeface="Aharoni" panose="02010803020104030203" pitchFamily="2" charset="-79"/>
              </a:rPr>
              <a:t>Obscured architecture</a:t>
            </a:r>
            <a:endParaRPr lang="en-GB" sz="3200" dirty="0">
              <a:latin typeface="Aharoni" panose="02010803020104030203" pitchFamily="2" charset="-79"/>
              <a:cs typeface="Aharoni" panose="02010803020104030203" pitchFamily="2" charset="-79"/>
            </a:endParaRPr>
          </a:p>
        </p:txBody>
      </p:sp>
      <p:sp>
        <p:nvSpPr>
          <p:cNvPr id="9" name="Rectangle 8"/>
          <p:cNvSpPr/>
          <p:nvPr/>
        </p:nvSpPr>
        <p:spPr>
          <a:xfrm>
            <a:off x="252459" y="6165304"/>
            <a:ext cx="2238883" cy="461665"/>
          </a:xfrm>
          <a:prstGeom prst="rect">
            <a:avLst/>
          </a:prstGeom>
        </p:spPr>
        <p:txBody>
          <a:bodyPr wrap="none">
            <a:spAutoFit/>
          </a:bodyPr>
          <a:lstStyle/>
          <a:p>
            <a:r>
              <a:rPr lang="en-GB" sz="2400" dirty="0" smtClean="0"/>
              <a:t>Gerhard Richter </a:t>
            </a:r>
            <a:endParaRPr lang="en-GB" sz="2400" dirty="0"/>
          </a:p>
        </p:txBody>
      </p:sp>
      <p:pic>
        <p:nvPicPr>
          <p:cNvPr id="1044" name="Picture 20" descr="Image result for gerhard richter photography">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7994" y="1287679"/>
            <a:ext cx="3346450" cy="224429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gerhard richter photography">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049" y="3778149"/>
            <a:ext cx="2688391" cy="187153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gerhard richter photography">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93320" y="4139372"/>
            <a:ext cx="2570162" cy="2583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4347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iles3.adme.ru/files/news/part_51/514205/304155-R3L8T8D-600-UndergrndSU18.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20" y="4005064"/>
            <a:ext cx="3925008" cy="28199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ny-photography-diary.com/wp-content/uploads/2015/07/AT.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9" y="-17192"/>
            <a:ext cx="4856584" cy="32515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alexeytitarenko.com/cityshadows_pix/city_pict12a.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6096" y="3270880"/>
            <a:ext cx="3707904" cy="35541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now-here-this.timeout.com/wp-content/uploads/2015/05/9-Alexey-Titarenko.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24128" y="37668"/>
            <a:ext cx="3131840" cy="31721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9512" y="3453924"/>
            <a:ext cx="3773216" cy="369332"/>
          </a:xfrm>
          <a:prstGeom prst="rect">
            <a:avLst/>
          </a:prstGeom>
          <a:noFill/>
        </p:spPr>
        <p:txBody>
          <a:bodyPr wrap="square" rtlCol="0">
            <a:spAutoFit/>
          </a:bodyPr>
          <a:lstStyle/>
          <a:p>
            <a:r>
              <a:rPr lang="en-GB" dirty="0" smtClean="0"/>
              <a:t>Alexey </a:t>
            </a:r>
            <a:r>
              <a:rPr lang="en-GB" dirty="0" err="1" smtClean="0"/>
              <a:t>Titarenko</a:t>
            </a:r>
            <a:endParaRPr lang="en-GB" dirty="0"/>
          </a:p>
        </p:txBody>
      </p:sp>
    </p:spTree>
    <p:extLst>
      <p:ext uri="{BB962C8B-B14F-4D97-AF65-F5344CB8AC3E}">
        <p14:creationId xmlns:p14="http://schemas.microsoft.com/office/powerpoint/2010/main" val="17249285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12399297"/>
              </p:ext>
            </p:extLst>
          </p:nvPr>
        </p:nvGraphicFramePr>
        <p:xfrm>
          <a:off x="21416" y="548680"/>
          <a:ext cx="6768753" cy="6127310"/>
        </p:xfrm>
        <a:graphic>
          <a:graphicData uri="http://schemas.openxmlformats.org/drawingml/2006/table">
            <a:tbl>
              <a:tblPr firstRow="1" bandRow="1">
                <a:tableStyleId>{5940675A-B579-460E-94D1-54222C63F5DA}</a:tableStyleId>
              </a:tblPr>
              <a:tblGrid>
                <a:gridCol w="2256251"/>
                <a:gridCol w="2256251"/>
                <a:gridCol w="2256251"/>
              </a:tblGrid>
              <a:tr h="1728191">
                <a:tc>
                  <a:txBody>
                    <a:bodyPr/>
                    <a:lstStyle/>
                    <a:p>
                      <a:pPr algn="ctr"/>
                      <a:r>
                        <a:rPr lang="en-GB" sz="1400" dirty="0" smtClean="0"/>
                        <a:t>Change</a:t>
                      </a:r>
                      <a:r>
                        <a:rPr lang="en-GB" sz="1400" baseline="0" dirty="0" smtClean="0"/>
                        <a:t> and experiment with</a:t>
                      </a:r>
                    </a:p>
                    <a:p>
                      <a:pPr algn="ctr"/>
                      <a:r>
                        <a:rPr lang="en-GB" sz="1400" b="1" baseline="0" dirty="0" smtClean="0"/>
                        <a:t>COMPOSITION</a:t>
                      </a:r>
                      <a:endParaRPr lang="en-GB" sz="1400" b="0" baseline="0" dirty="0" smtClean="0"/>
                    </a:p>
                    <a:p>
                      <a:pPr marL="171450" indent="-171450" algn="l">
                        <a:buFont typeface="Wingdings" panose="05000000000000000000" pitchFamily="2" charset="2"/>
                        <a:buChar char="q"/>
                      </a:pPr>
                      <a:r>
                        <a:rPr lang="en-GB" sz="1400" b="0" baseline="0" dirty="0" smtClean="0"/>
                        <a:t>I have shown my inspiration</a:t>
                      </a:r>
                    </a:p>
                    <a:p>
                      <a:pPr marL="171450" indent="-171450" algn="l">
                        <a:buFont typeface="Wingdings" panose="05000000000000000000" pitchFamily="2" charset="2"/>
                        <a:buChar char="q"/>
                      </a:pPr>
                      <a:r>
                        <a:rPr lang="en-GB" sz="1400" b="0" baseline="0" dirty="0" smtClean="0"/>
                        <a:t>I have tried out my ideas</a:t>
                      </a:r>
                    </a:p>
                    <a:p>
                      <a:pPr marL="171450" indent="-171450" algn="l">
                        <a:buFont typeface="Wingdings" panose="05000000000000000000" pitchFamily="2" charset="2"/>
                        <a:buChar char="q"/>
                      </a:pPr>
                      <a:r>
                        <a:rPr lang="en-GB" sz="1400" b="0" baseline="0" dirty="0" smtClean="0"/>
                        <a:t>I have annotated my ideas</a:t>
                      </a:r>
                    </a:p>
                  </a:txBody>
                  <a:tcPr/>
                </a:tc>
                <a:tc>
                  <a:txBody>
                    <a:bodyPr/>
                    <a:lstStyle/>
                    <a:p>
                      <a:pPr algn="ctr"/>
                      <a:r>
                        <a:rPr lang="en-GB" sz="1400" dirty="0" smtClean="0"/>
                        <a:t>Change</a:t>
                      </a:r>
                      <a:r>
                        <a:rPr lang="en-GB" sz="1400" baseline="0" dirty="0" smtClean="0"/>
                        <a:t> and experiment with</a:t>
                      </a:r>
                    </a:p>
                    <a:p>
                      <a:pPr algn="ctr"/>
                      <a:r>
                        <a:rPr lang="en-GB" sz="1400" b="1" baseline="0" dirty="0" smtClean="0"/>
                        <a:t>LIGHTING</a:t>
                      </a:r>
                      <a:endParaRPr lang="en-GB" sz="1400" b="0" baseline="0" dirty="0" smtClean="0"/>
                    </a:p>
                    <a:p>
                      <a:pPr marL="171450" indent="-171450" algn="l">
                        <a:buFont typeface="Wingdings" panose="05000000000000000000" pitchFamily="2" charset="2"/>
                        <a:buChar char="q"/>
                      </a:pPr>
                      <a:r>
                        <a:rPr lang="en-GB" sz="1400" b="0" baseline="0" dirty="0" smtClean="0"/>
                        <a:t>I have shown my inspiration</a:t>
                      </a:r>
                    </a:p>
                    <a:p>
                      <a:pPr marL="171450" indent="-171450" algn="l">
                        <a:buFont typeface="Wingdings" panose="05000000000000000000" pitchFamily="2" charset="2"/>
                        <a:buChar char="q"/>
                      </a:pPr>
                      <a:r>
                        <a:rPr lang="en-GB" sz="1400" b="0" baseline="0" dirty="0" smtClean="0"/>
                        <a:t>I have tried out my ideas</a:t>
                      </a:r>
                    </a:p>
                    <a:p>
                      <a:pPr marL="171450" indent="-171450" algn="l">
                        <a:buFont typeface="Wingdings" panose="05000000000000000000" pitchFamily="2" charset="2"/>
                        <a:buChar char="q"/>
                      </a:pPr>
                      <a:r>
                        <a:rPr lang="en-GB" sz="1400" b="0" baseline="0" dirty="0" smtClean="0"/>
                        <a:t>I have annotated my ideas</a:t>
                      </a:r>
                    </a:p>
                  </a:txBody>
                  <a:tcPr/>
                </a:tc>
                <a:tc>
                  <a:txBody>
                    <a:bodyPr/>
                    <a:lstStyle/>
                    <a:p>
                      <a:pPr algn="ctr"/>
                      <a:r>
                        <a:rPr lang="en-GB" sz="1400" dirty="0" smtClean="0"/>
                        <a:t>Change</a:t>
                      </a:r>
                      <a:r>
                        <a:rPr lang="en-GB" sz="1400" baseline="0" dirty="0" smtClean="0"/>
                        <a:t> and experiment with</a:t>
                      </a:r>
                    </a:p>
                    <a:p>
                      <a:pPr algn="ctr"/>
                      <a:r>
                        <a:rPr lang="en-GB" sz="1400" b="1" baseline="0" dirty="0" smtClean="0"/>
                        <a:t>MEDIA - digital/non-digital</a:t>
                      </a:r>
                    </a:p>
                    <a:p>
                      <a:pPr algn="ctr"/>
                      <a:endParaRPr lang="en-GB" sz="1400" b="1" baseline="0" dirty="0" smtClean="0"/>
                    </a:p>
                    <a:p>
                      <a:pPr marL="171450" indent="-171450" algn="l">
                        <a:buFont typeface="Wingdings" panose="05000000000000000000" pitchFamily="2" charset="2"/>
                        <a:buChar char="q"/>
                      </a:pPr>
                      <a:r>
                        <a:rPr lang="en-GB" sz="1400" b="0" baseline="0" dirty="0" smtClean="0"/>
                        <a:t>I have shown my inspiration</a:t>
                      </a:r>
                    </a:p>
                    <a:p>
                      <a:pPr marL="171450" indent="-171450" algn="l">
                        <a:buFont typeface="Wingdings" panose="05000000000000000000" pitchFamily="2" charset="2"/>
                        <a:buChar char="q"/>
                      </a:pPr>
                      <a:r>
                        <a:rPr lang="en-GB" sz="1400" b="0" baseline="0" dirty="0" smtClean="0"/>
                        <a:t>I have tried out my ideas</a:t>
                      </a:r>
                    </a:p>
                    <a:p>
                      <a:pPr marL="171450" indent="-171450" algn="l">
                        <a:buFont typeface="Wingdings" panose="05000000000000000000" pitchFamily="2" charset="2"/>
                        <a:buChar char="q"/>
                      </a:pPr>
                      <a:r>
                        <a:rPr lang="en-GB" sz="1400" b="0" baseline="0" dirty="0" smtClean="0"/>
                        <a:t>I have annotated my ideas</a:t>
                      </a:r>
                    </a:p>
                    <a:p>
                      <a:endParaRPr lang="en-GB" sz="1400" b="1" dirty="0"/>
                    </a:p>
                  </a:txBody>
                  <a:tcPr/>
                </a:tc>
              </a:tr>
              <a:tr h="1955390">
                <a:tc>
                  <a:txBody>
                    <a:bodyPr/>
                    <a:lstStyle/>
                    <a:p>
                      <a:pPr algn="ctr"/>
                      <a:r>
                        <a:rPr lang="en-GB" sz="1400" dirty="0" smtClean="0"/>
                        <a:t>Change</a:t>
                      </a:r>
                      <a:r>
                        <a:rPr lang="en-GB" sz="1400" baseline="0" dirty="0" smtClean="0"/>
                        <a:t> and experiment with</a:t>
                      </a:r>
                    </a:p>
                    <a:p>
                      <a:pPr algn="ctr"/>
                      <a:r>
                        <a:rPr lang="en-GB" sz="1400" b="1" baseline="0" dirty="0" smtClean="0"/>
                        <a:t>CROPPING/LAYERING/ COLLAGE</a:t>
                      </a:r>
                      <a:endParaRPr lang="en-GB" sz="1400" b="0" baseline="0" dirty="0" smtClean="0"/>
                    </a:p>
                    <a:p>
                      <a:pPr marL="171450" indent="-171450" algn="l">
                        <a:buFont typeface="Wingdings" panose="05000000000000000000" pitchFamily="2" charset="2"/>
                        <a:buChar char="q"/>
                      </a:pPr>
                      <a:r>
                        <a:rPr lang="en-GB" sz="1400" b="0" baseline="0" dirty="0" smtClean="0"/>
                        <a:t>I have shown my inspiration</a:t>
                      </a:r>
                    </a:p>
                    <a:p>
                      <a:pPr marL="171450" indent="-171450" algn="l">
                        <a:buFont typeface="Wingdings" panose="05000000000000000000" pitchFamily="2" charset="2"/>
                        <a:buChar char="q"/>
                      </a:pPr>
                      <a:r>
                        <a:rPr lang="en-GB" sz="1400" b="0" baseline="0" dirty="0" smtClean="0"/>
                        <a:t>I have tried out my ideas</a:t>
                      </a:r>
                    </a:p>
                    <a:p>
                      <a:pPr marL="171450" indent="-171450" algn="l">
                        <a:buFont typeface="Wingdings" panose="05000000000000000000" pitchFamily="2" charset="2"/>
                        <a:buChar char="q"/>
                      </a:pPr>
                      <a:r>
                        <a:rPr lang="en-GB" sz="1400" b="0" baseline="0" dirty="0" smtClean="0"/>
                        <a:t>I have annotated my ideas</a:t>
                      </a:r>
                    </a:p>
                  </a:txBody>
                  <a:tcPr/>
                </a:tc>
                <a:tc>
                  <a:txBody>
                    <a:bodyPr/>
                    <a:lstStyle/>
                    <a:p>
                      <a:pPr algn="ctr"/>
                      <a:r>
                        <a:rPr lang="en-GB" sz="1400" b="0" baseline="0" dirty="0" smtClean="0"/>
                        <a:t>I have shown all the elements of my </a:t>
                      </a:r>
                      <a:r>
                        <a:rPr lang="en-GB" sz="1400" b="0" baseline="0" smtClean="0"/>
                        <a:t>final piece.</a:t>
                      </a:r>
                      <a:endParaRPr lang="en-GB" sz="1400" b="0" baseline="0" dirty="0" smtClean="0"/>
                    </a:p>
                    <a:p>
                      <a:pPr marL="285750" indent="-285750" algn="l">
                        <a:buFont typeface="Wingdings" panose="05000000000000000000" pitchFamily="2" charset="2"/>
                        <a:buChar char="q"/>
                      </a:pPr>
                      <a:r>
                        <a:rPr lang="en-GB" sz="1400" b="0" baseline="0" dirty="0" smtClean="0"/>
                        <a:t>I have evaluated my final idea</a:t>
                      </a:r>
                    </a:p>
                    <a:p>
                      <a:pPr marL="285750" indent="-285750" algn="l">
                        <a:buFont typeface="Wingdings" panose="05000000000000000000" pitchFamily="2" charset="2"/>
                        <a:buChar char="q"/>
                      </a:pPr>
                      <a:r>
                        <a:rPr lang="en-GB" sz="1400" b="0" baseline="0" dirty="0" smtClean="0"/>
                        <a:t>I am confident this is the best version of my idea.</a:t>
                      </a:r>
                    </a:p>
                    <a:p>
                      <a:pPr marL="171450" indent="-171450" algn="l">
                        <a:buFont typeface="Wingdings" panose="05000000000000000000" pitchFamily="2" charset="2"/>
                        <a:buChar char="q"/>
                      </a:pPr>
                      <a:endParaRPr lang="en-GB" sz="1400" b="0" baseline="0" dirty="0" smtClean="0"/>
                    </a:p>
                  </a:txBody>
                  <a:tcPr/>
                </a:tc>
                <a:tc>
                  <a:txBody>
                    <a:bodyPr/>
                    <a:lstStyle/>
                    <a:p>
                      <a:pPr algn="ctr"/>
                      <a:r>
                        <a:rPr lang="en-GB" sz="1400" dirty="0" smtClean="0"/>
                        <a:t>Change</a:t>
                      </a:r>
                      <a:r>
                        <a:rPr lang="en-GB" sz="1400" baseline="0" dirty="0" smtClean="0"/>
                        <a:t> and experiment with</a:t>
                      </a:r>
                    </a:p>
                    <a:p>
                      <a:pPr algn="ctr"/>
                      <a:r>
                        <a:rPr lang="en-GB" sz="1400" b="1" baseline="0" dirty="0" smtClean="0"/>
                        <a:t>IMAGE</a:t>
                      </a:r>
                    </a:p>
                    <a:p>
                      <a:pPr marL="171450" indent="-171450" algn="l">
                        <a:buFont typeface="Wingdings" panose="05000000000000000000" pitchFamily="2" charset="2"/>
                        <a:buChar char="q"/>
                      </a:pPr>
                      <a:r>
                        <a:rPr lang="en-GB" sz="1400" b="0" baseline="0" dirty="0" smtClean="0"/>
                        <a:t>I have shown my inspiration</a:t>
                      </a:r>
                    </a:p>
                    <a:p>
                      <a:pPr marL="171450" indent="-171450" algn="l">
                        <a:buFont typeface="Wingdings" panose="05000000000000000000" pitchFamily="2" charset="2"/>
                        <a:buChar char="q"/>
                      </a:pPr>
                      <a:r>
                        <a:rPr lang="en-GB" sz="1400" b="0" baseline="0" dirty="0" smtClean="0"/>
                        <a:t>I have tried out my ideas</a:t>
                      </a:r>
                    </a:p>
                    <a:p>
                      <a:pPr marL="171450" indent="-171450" algn="l">
                        <a:buFont typeface="Wingdings" panose="05000000000000000000" pitchFamily="2" charset="2"/>
                        <a:buChar char="q"/>
                      </a:pPr>
                      <a:r>
                        <a:rPr lang="en-GB" sz="1400" b="0" baseline="0" dirty="0" smtClean="0"/>
                        <a:t>I have annotated my ideas</a:t>
                      </a:r>
                    </a:p>
                  </a:txBody>
                  <a:tcPr/>
                </a:tc>
              </a:tr>
              <a:tr h="2160240">
                <a:tc>
                  <a:txBody>
                    <a:bodyPr/>
                    <a:lstStyle/>
                    <a:p>
                      <a:pPr algn="ctr"/>
                      <a:r>
                        <a:rPr lang="en-GB" sz="1400" dirty="0" smtClean="0"/>
                        <a:t>Change</a:t>
                      </a:r>
                      <a:r>
                        <a:rPr lang="en-GB" sz="1400" baseline="0" dirty="0" smtClean="0"/>
                        <a:t> and experiment with</a:t>
                      </a:r>
                    </a:p>
                    <a:p>
                      <a:pPr algn="ctr"/>
                      <a:r>
                        <a:rPr lang="en-GB" sz="1400" b="1" baseline="0" dirty="0" smtClean="0"/>
                        <a:t>PHOTOGRAPHER/</a:t>
                      </a:r>
                    </a:p>
                    <a:p>
                      <a:pPr algn="ctr"/>
                      <a:r>
                        <a:rPr lang="en-GB" sz="1400" b="1" baseline="0" dirty="0" smtClean="0"/>
                        <a:t>ARTIST INFLUENCE</a:t>
                      </a:r>
                      <a:endParaRPr lang="en-GB" sz="1400" b="0" baseline="0" dirty="0" smtClean="0"/>
                    </a:p>
                    <a:p>
                      <a:pPr marL="171450" indent="-171450" algn="l">
                        <a:buFont typeface="Wingdings" panose="05000000000000000000" pitchFamily="2" charset="2"/>
                        <a:buChar char="q"/>
                      </a:pPr>
                      <a:r>
                        <a:rPr lang="en-GB" sz="1400" b="0" baseline="0" dirty="0" smtClean="0"/>
                        <a:t>I have shown my inspiration</a:t>
                      </a:r>
                    </a:p>
                    <a:p>
                      <a:pPr marL="171450" indent="-171450" algn="l">
                        <a:buFont typeface="Wingdings" panose="05000000000000000000" pitchFamily="2" charset="2"/>
                        <a:buChar char="q"/>
                      </a:pPr>
                      <a:r>
                        <a:rPr lang="en-GB" sz="1400" b="0" baseline="0" dirty="0" smtClean="0"/>
                        <a:t>I have tried out my ideas</a:t>
                      </a:r>
                    </a:p>
                    <a:p>
                      <a:pPr marL="171450" indent="-171450" algn="l">
                        <a:buFont typeface="Wingdings" panose="05000000000000000000" pitchFamily="2" charset="2"/>
                        <a:buChar char="q"/>
                      </a:pPr>
                      <a:r>
                        <a:rPr lang="en-GB" sz="1400" b="0" baseline="0" dirty="0" smtClean="0"/>
                        <a:t>I have annotated my ideas</a:t>
                      </a:r>
                    </a:p>
                  </a:txBody>
                  <a:tcPr/>
                </a:tc>
                <a:tc>
                  <a:txBody>
                    <a:bodyPr/>
                    <a:lstStyle/>
                    <a:p>
                      <a:pPr algn="ctr"/>
                      <a:r>
                        <a:rPr lang="en-GB" sz="1400" dirty="0" smtClean="0"/>
                        <a:t>Change</a:t>
                      </a:r>
                      <a:r>
                        <a:rPr lang="en-GB" sz="1400" baseline="0" dirty="0" smtClean="0"/>
                        <a:t> and experiment with</a:t>
                      </a:r>
                    </a:p>
                    <a:p>
                      <a:pPr algn="ctr"/>
                      <a:r>
                        <a:rPr lang="en-GB" sz="1400" b="1" baseline="0" dirty="0" smtClean="0"/>
                        <a:t>FINAL PRESENTATION</a:t>
                      </a:r>
                      <a:endParaRPr lang="en-GB" sz="1400" b="0" baseline="0" dirty="0" smtClean="0"/>
                    </a:p>
                    <a:p>
                      <a:pPr marL="171450" indent="-171450" algn="l">
                        <a:buFont typeface="Wingdings" panose="05000000000000000000" pitchFamily="2" charset="2"/>
                        <a:buChar char="q"/>
                      </a:pPr>
                      <a:r>
                        <a:rPr lang="en-GB" sz="1400" b="0" baseline="0" dirty="0" smtClean="0"/>
                        <a:t>I have shown my inspiration</a:t>
                      </a:r>
                    </a:p>
                    <a:p>
                      <a:pPr marL="171450" indent="-171450" algn="l">
                        <a:buFont typeface="Wingdings" panose="05000000000000000000" pitchFamily="2" charset="2"/>
                        <a:buChar char="q"/>
                      </a:pPr>
                      <a:r>
                        <a:rPr lang="en-GB" sz="1400" b="0" baseline="0" dirty="0" smtClean="0"/>
                        <a:t>I have tried out my ideas</a:t>
                      </a:r>
                    </a:p>
                    <a:p>
                      <a:pPr marL="171450" indent="-171450" algn="l">
                        <a:buFont typeface="Wingdings" panose="05000000000000000000" pitchFamily="2" charset="2"/>
                        <a:buChar char="q"/>
                      </a:pPr>
                      <a:r>
                        <a:rPr lang="en-GB" sz="1400" b="0" baseline="0" dirty="0" smtClean="0"/>
                        <a:t>I have annotated my ideas</a:t>
                      </a:r>
                    </a:p>
                  </a:txBody>
                  <a:tcPr/>
                </a:tc>
                <a:tc>
                  <a:txBody>
                    <a:bodyPr/>
                    <a:lstStyle/>
                    <a:p>
                      <a:pPr algn="ctr"/>
                      <a:r>
                        <a:rPr lang="en-GB" sz="1400" dirty="0" smtClean="0"/>
                        <a:t>Change</a:t>
                      </a:r>
                      <a:r>
                        <a:rPr lang="en-GB" sz="1400" baseline="0" dirty="0" smtClean="0"/>
                        <a:t> and experiment with</a:t>
                      </a:r>
                    </a:p>
                    <a:p>
                      <a:pPr algn="ctr"/>
                      <a:r>
                        <a:rPr lang="en-GB" sz="1400" b="1" baseline="0" dirty="0" smtClean="0"/>
                        <a:t>COLOUR</a:t>
                      </a:r>
                      <a:endParaRPr lang="en-GB" sz="1400" b="0" baseline="0" dirty="0" smtClean="0"/>
                    </a:p>
                    <a:p>
                      <a:pPr marL="171450" indent="-171450" algn="l">
                        <a:buFont typeface="Wingdings" panose="05000000000000000000" pitchFamily="2" charset="2"/>
                        <a:buChar char="q"/>
                      </a:pPr>
                      <a:r>
                        <a:rPr lang="en-GB" sz="1400" b="0" baseline="0" dirty="0" smtClean="0"/>
                        <a:t>I have shown my inspiration</a:t>
                      </a:r>
                    </a:p>
                    <a:p>
                      <a:pPr marL="171450" indent="-171450" algn="l">
                        <a:buFont typeface="Wingdings" panose="05000000000000000000" pitchFamily="2" charset="2"/>
                        <a:buChar char="q"/>
                      </a:pPr>
                      <a:r>
                        <a:rPr lang="en-GB" sz="1400" b="0" baseline="0" dirty="0" smtClean="0"/>
                        <a:t>I have tried out my ideas</a:t>
                      </a:r>
                    </a:p>
                    <a:p>
                      <a:pPr marL="171450" indent="-171450" algn="l">
                        <a:buFont typeface="Wingdings" panose="05000000000000000000" pitchFamily="2" charset="2"/>
                        <a:buChar char="q"/>
                      </a:pPr>
                      <a:r>
                        <a:rPr lang="en-GB" sz="1400" b="0" baseline="0" dirty="0" smtClean="0"/>
                        <a:t>I have annotated my ideas</a:t>
                      </a:r>
                    </a:p>
                    <a:p>
                      <a:pPr algn="ctr"/>
                      <a:endParaRPr lang="en-GB" sz="1400" b="0" baseline="0" dirty="0" smtClean="0"/>
                    </a:p>
                  </a:txBody>
                  <a:tcPr/>
                </a:tc>
              </a:tr>
            </a:tbl>
          </a:graphicData>
        </a:graphic>
      </p:graphicFrame>
      <p:sp>
        <p:nvSpPr>
          <p:cNvPr id="4" name="TextBox 3"/>
          <p:cNvSpPr txBox="1"/>
          <p:nvPr/>
        </p:nvSpPr>
        <p:spPr>
          <a:xfrm>
            <a:off x="0" y="0"/>
            <a:ext cx="9036496" cy="369332"/>
          </a:xfrm>
          <a:prstGeom prst="rect">
            <a:avLst/>
          </a:prstGeom>
          <a:solidFill>
            <a:srgbClr val="FFFF00"/>
          </a:solidFill>
        </p:spPr>
        <p:txBody>
          <a:bodyPr wrap="square" rtlCol="0">
            <a:spAutoFit/>
          </a:bodyPr>
          <a:lstStyle/>
          <a:p>
            <a:r>
              <a:rPr lang="en-GB" b="1" dirty="0" smtClean="0"/>
              <a:t>Learning objective: To be able to refine your ideas to make a final piece</a:t>
            </a:r>
            <a:endParaRPr lang="en-GB" b="1" dirty="0"/>
          </a:p>
        </p:txBody>
      </p:sp>
      <p:sp>
        <p:nvSpPr>
          <p:cNvPr id="3" name="Left Arrow Callout 2"/>
          <p:cNvSpPr/>
          <p:nvPr/>
        </p:nvSpPr>
        <p:spPr>
          <a:xfrm>
            <a:off x="6732240" y="1844824"/>
            <a:ext cx="2304256" cy="3672408"/>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Cross off </a:t>
            </a:r>
            <a:r>
              <a:rPr lang="en-GB" smtClean="0"/>
              <a:t>each development</a:t>
            </a:r>
          </a:p>
          <a:p>
            <a:pPr algn="ctr"/>
            <a:r>
              <a:rPr lang="en-GB" smtClean="0"/>
              <a:t> </a:t>
            </a:r>
            <a:endParaRPr lang="en-GB" dirty="0" smtClean="0"/>
          </a:p>
          <a:p>
            <a:pPr algn="ctr"/>
            <a:r>
              <a:rPr lang="en-GB" dirty="0" smtClean="0"/>
              <a:t>C grade = 3 squares</a:t>
            </a:r>
          </a:p>
          <a:p>
            <a:pPr algn="ctr"/>
            <a:r>
              <a:rPr lang="en-GB" dirty="0" smtClean="0"/>
              <a:t>B grade = 6 squares</a:t>
            </a:r>
          </a:p>
          <a:p>
            <a:pPr algn="ctr"/>
            <a:r>
              <a:rPr lang="en-GB" dirty="0" smtClean="0"/>
              <a:t>A/A*= 9 squares</a:t>
            </a:r>
            <a:endParaRPr lang="en-GB" dirty="0"/>
          </a:p>
        </p:txBody>
      </p:sp>
    </p:spTree>
    <p:extLst>
      <p:ext uri="{BB962C8B-B14F-4D97-AF65-F5344CB8AC3E}">
        <p14:creationId xmlns:p14="http://schemas.microsoft.com/office/powerpoint/2010/main" val="13036839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260648"/>
            <a:ext cx="8640960" cy="5632311"/>
          </a:xfrm>
          <a:prstGeom prst="rect">
            <a:avLst/>
          </a:prstGeom>
          <a:noFill/>
        </p:spPr>
        <p:txBody>
          <a:bodyPr wrap="square" rtlCol="0">
            <a:spAutoFit/>
          </a:bodyPr>
          <a:lstStyle/>
          <a:p>
            <a:r>
              <a:rPr lang="en-GB" sz="2000" u="sng" dirty="0" smtClean="0"/>
              <a:t>Choosing your focused theme for the Urban project</a:t>
            </a:r>
          </a:p>
          <a:p>
            <a:r>
              <a:rPr lang="en-GB" dirty="0" smtClean="0"/>
              <a:t>Now that your are starting to develop your project into a final outcome you need to decide on a focused theme. Choose one of the following areas below.</a:t>
            </a:r>
          </a:p>
          <a:p>
            <a:endParaRPr lang="en-GB" dirty="0" smtClean="0"/>
          </a:p>
          <a:p>
            <a:r>
              <a:rPr lang="en-GB" dirty="0" smtClean="0"/>
              <a:t>Choose a theme to base the rest of your project on.</a:t>
            </a:r>
          </a:p>
          <a:p>
            <a:pPr marL="285750" indent="-285750">
              <a:buFont typeface="Wingdings" panose="05000000000000000000" pitchFamily="2" charset="2"/>
              <a:buChar char="q"/>
            </a:pPr>
            <a:r>
              <a:rPr lang="en-GB" dirty="0" smtClean="0"/>
              <a:t>Abstract  - </a:t>
            </a:r>
            <a:r>
              <a:rPr lang="en-GB" dirty="0" err="1" smtClean="0"/>
              <a:t>Micheal</a:t>
            </a:r>
            <a:r>
              <a:rPr lang="en-GB" dirty="0" smtClean="0"/>
              <a:t> Wolf, </a:t>
            </a:r>
            <a:r>
              <a:rPr lang="en-GB" dirty="0" err="1" smtClean="0"/>
              <a:t>Keld</a:t>
            </a:r>
            <a:r>
              <a:rPr lang="en-GB" dirty="0" smtClean="0"/>
              <a:t> Helm Peterson, Lazlo </a:t>
            </a:r>
            <a:r>
              <a:rPr lang="en-GB" dirty="0" err="1" smtClean="0"/>
              <a:t>Maholy</a:t>
            </a:r>
            <a:r>
              <a:rPr lang="en-GB" dirty="0" smtClean="0"/>
              <a:t>-Nagy</a:t>
            </a:r>
          </a:p>
          <a:p>
            <a:pPr marL="285750" indent="-285750">
              <a:buFont typeface="Wingdings" panose="05000000000000000000" pitchFamily="2" charset="2"/>
              <a:buChar char="q"/>
            </a:pPr>
            <a:r>
              <a:rPr lang="en-GB" dirty="0" smtClean="0"/>
              <a:t>Capturing the moment – Nick Turpin, Matt Stuart</a:t>
            </a:r>
          </a:p>
          <a:p>
            <a:pPr marL="285750" indent="-285750">
              <a:buFont typeface="Wingdings" panose="05000000000000000000" pitchFamily="2" charset="2"/>
              <a:buChar char="q"/>
            </a:pPr>
            <a:r>
              <a:rPr lang="en-GB" dirty="0" smtClean="0"/>
              <a:t>Repetition – Michael Wolf, Lazlo </a:t>
            </a:r>
            <a:r>
              <a:rPr lang="en-GB" dirty="0" err="1" smtClean="0"/>
              <a:t>Maholy</a:t>
            </a:r>
            <a:r>
              <a:rPr lang="en-GB" dirty="0" smtClean="0"/>
              <a:t> Nagy</a:t>
            </a:r>
          </a:p>
          <a:p>
            <a:pPr marL="285750" indent="-285750">
              <a:buFont typeface="Wingdings" panose="05000000000000000000" pitchFamily="2" charset="2"/>
              <a:buChar char="q"/>
            </a:pPr>
            <a:r>
              <a:rPr lang="en-GB" dirty="0" smtClean="0"/>
              <a:t>Viewpoints – </a:t>
            </a:r>
            <a:r>
              <a:rPr lang="en-GB" dirty="0"/>
              <a:t>Francis </a:t>
            </a:r>
            <a:r>
              <a:rPr lang="en-GB" dirty="0" err="1" smtClean="0"/>
              <a:t>Alys</a:t>
            </a:r>
            <a:r>
              <a:rPr lang="en-GB" dirty="0" smtClean="0"/>
              <a:t>, Paul Strand</a:t>
            </a:r>
          </a:p>
          <a:p>
            <a:pPr marL="285750" indent="-285750">
              <a:buFont typeface="Wingdings" panose="05000000000000000000" pitchFamily="2" charset="2"/>
              <a:buChar char="q"/>
            </a:pPr>
            <a:r>
              <a:rPr lang="en-GB" dirty="0" smtClean="0"/>
              <a:t>Obscured architecture– Gerhard </a:t>
            </a:r>
            <a:r>
              <a:rPr lang="en-GB" dirty="0" err="1" smtClean="0"/>
              <a:t>Ritcher</a:t>
            </a:r>
            <a:r>
              <a:rPr lang="en-GB" dirty="0"/>
              <a:t> , David </a:t>
            </a:r>
            <a:r>
              <a:rPr lang="en-GB" dirty="0" err="1" smtClean="0"/>
              <a:t>Hepher</a:t>
            </a:r>
            <a:r>
              <a:rPr lang="en-GB" dirty="0" smtClean="0"/>
              <a:t>, Alexey </a:t>
            </a:r>
            <a:r>
              <a:rPr lang="en-GB" dirty="0" err="1" smtClean="0"/>
              <a:t>Titaremko</a:t>
            </a:r>
            <a:endParaRPr lang="en-GB" dirty="0" smtClean="0"/>
          </a:p>
          <a:p>
            <a:pPr marL="285750" indent="-285750">
              <a:buFont typeface="Wingdings" panose="05000000000000000000" pitchFamily="2" charset="2"/>
              <a:buChar char="q"/>
            </a:pPr>
            <a:endParaRPr lang="en-GB" dirty="0"/>
          </a:p>
          <a:p>
            <a:r>
              <a:rPr lang="en-GB" dirty="0" smtClean="0"/>
              <a:t>The theme I will choose is:</a:t>
            </a:r>
          </a:p>
          <a:p>
            <a:r>
              <a:rPr lang="en-GB" dirty="0" smtClean="0"/>
              <a:t>The photographer I now need to research is:</a:t>
            </a:r>
          </a:p>
          <a:p>
            <a:endParaRPr lang="en-GB" dirty="0"/>
          </a:p>
          <a:p>
            <a:r>
              <a:rPr lang="en-GB" dirty="0" smtClean="0"/>
              <a:t>Over half term research your theme by taking 20+ photographs inspired by the photographer or photographers .</a:t>
            </a:r>
          </a:p>
          <a:p>
            <a:r>
              <a:rPr lang="en-GB" dirty="0" smtClean="0"/>
              <a:t>Research the new photographer or photographers , collect images and analyse their work.</a:t>
            </a:r>
          </a:p>
          <a:p>
            <a:endParaRPr lang="en-GB" dirty="0" smtClean="0"/>
          </a:p>
          <a:p>
            <a:endParaRPr lang="en-GB" dirty="0"/>
          </a:p>
          <a:p>
            <a:endParaRPr lang="en-GB" dirty="0"/>
          </a:p>
        </p:txBody>
      </p:sp>
      <p:sp>
        <p:nvSpPr>
          <p:cNvPr id="3" name="TextBox 2"/>
          <p:cNvSpPr txBox="1"/>
          <p:nvPr/>
        </p:nvSpPr>
        <p:spPr>
          <a:xfrm>
            <a:off x="179512" y="5165229"/>
            <a:ext cx="8640960" cy="1692771"/>
          </a:xfrm>
          <a:prstGeom prst="rect">
            <a:avLst/>
          </a:prstGeom>
          <a:noFill/>
        </p:spPr>
        <p:txBody>
          <a:bodyPr wrap="square" rtlCol="0">
            <a:spAutoFit/>
          </a:bodyPr>
          <a:lstStyle/>
          <a:p>
            <a:pPr algn="ctr"/>
            <a:r>
              <a:rPr lang="en-GB" sz="2400" b="1" dirty="0" smtClean="0">
                <a:latin typeface="Adobe Gothic Std B" pitchFamily="34" charset="-128"/>
                <a:ea typeface="Adobe Gothic Std B" pitchFamily="34" charset="-128"/>
              </a:rPr>
              <a:t>Half Term Photography Workshop</a:t>
            </a:r>
          </a:p>
          <a:p>
            <a:pPr algn="ctr"/>
            <a:r>
              <a:rPr lang="en-GB" sz="2400" b="1" i="1" dirty="0" smtClean="0">
                <a:latin typeface="Adobe Gothic Std B" pitchFamily="34" charset="-128"/>
                <a:ea typeface="Adobe Gothic Std B" pitchFamily="34" charset="-128"/>
              </a:rPr>
              <a:t>Improve your GCSE Coursework</a:t>
            </a:r>
          </a:p>
          <a:p>
            <a:pPr algn="ctr"/>
            <a:r>
              <a:rPr lang="en-GB" sz="2400" b="1" dirty="0" smtClean="0">
                <a:latin typeface="Adobe Gothic Std B" pitchFamily="34" charset="-128"/>
                <a:ea typeface="Adobe Gothic Std B" pitchFamily="34" charset="-128"/>
              </a:rPr>
              <a:t>Monday 24</a:t>
            </a:r>
            <a:r>
              <a:rPr lang="en-GB" sz="2400" b="1" baseline="30000" dirty="0" smtClean="0">
                <a:latin typeface="Adobe Gothic Std B" pitchFamily="34" charset="-128"/>
                <a:ea typeface="Adobe Gothic Std B" pitchFamily="34" charset="-128"/>
              </a:rPr>
              <a:t>th</a:t>
            </a:r>
            <a:r>
              <a:rPr lang="en-GB" sz="2400" b="1" dirty="0" smtClean="0">
                <a:latin typeface="Adobe Gothic Std B" pitchFamily="34" charset="-128"/>
                <a:ea typeface="Adobe Gothic Std B" pitchFamily="34" charset="-128"/>
              </a:rPr>
              <a:t> October 9am – 2pm  Room 9</a:t>
            </a:r>
          </a:p>
          <a:p>
            <a:r>
              <a:rPr lang="en-GB" sz="1400" dirty="0" smtClean="0"/>
              <a:t>Please enter Room 9 from the playground side</a:t>
            </a:r>
          </a:p>
          <a:p>
            <a:r>
              <a:rPr lang="en-GB" sz="1400" dirty="0" smtClean="0"/>
              <a:t> as the corridor carpet is being changed.</a:t>
            </a:r>
            <a:endParaRPr lang="en-GB" sz="1400" dirty="0"/>
          </a:p>
        </p:txBody>
      </p:sp>
    </p:spTree>
    <p:extLst>
      <p:ext uri="{BB962C8B-B14F-4D97-AF65-F5344CB8AC3E}">
        <p14:creationId xmlns:p14="http://schemas.microsoft.com/office/powerpoint/2010/main" val="19398160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284984"/>
            <a:ext cx="8229600" cy="1143000"/>
          </a:xfrm>
        </p:spPr>
        <p:txBody>
          <a:bodyPr>
            <a:normAutofit fontScale="90000"/>
          </a:bodyPr>
          <a:lstStyle/>
          <a:p>
            <a:r>
              <a:rPr lang="en-GB" dirty="0" smtClean="0">
                <a:latin typeface="Aharoni" panose="02010803020104030203" pitchFamily="2" charset="-79"/>
                <a:cs typeface="Aharoni" panose="02010803020104030203" pitchFamily="2" charset="-79"/>
              </a:rPr>
              <a:t>What do these images have in common?</a:t>
            </a:r>
            <a:br>
              <a:rPr lang="en-GB" dirty="0" smtClean="0">
                <a:latin typeface="Aharoni" panose="02010803020104030203" pitchFamily="2" charset="-79"/>
                <a:cs typeface="Aharoni" panose="02010803020104030203" pitchFamily="2" charset="-79"/>
              </a:rPr>
            </a:br>
            <a:r>
              <a:rPr lang="en-GB" dirty="0">
                <a:latin typeface="Aharoni" panose="02010803020104030203" pitchFamily="2" charset="-79"/>
                <a:cs typeface="Aharoni" panose="02010803020104030203" pitchFamily="2" charset="-79"/>
              </a:rPr>
              <a:t/>
            </a:r>
            <a:br>
              <a:rPr lang="en-GB" dirty="0">
                <a:latin typeface="Aharoni" panose="02010803020104030203" pitchFamily="2" charset="-79"/>
                <a:cs typeface="Aharoni" panose="02010803020104030203" pitchFamily="2" charset="-79"/>
              </a:rPr>
            </a:br>
            <a:r>
              <a:rPr lang="en-GB" dirty="0" smtClean="0">
                <a:latin typeface="Aharoni" panose="02010803020104030203" pitchFamily="2" charset="-79"/>
                <a:cs typeface="Aharoni" panose="02010803020104030203" pitchFamily="2" charset="-79"/>
              </a:rPr>
              <a:t>As a group of photos how would you describe them?</a:t>
            </a:r>
            <a:br>
              <a:rPr lang="en-GB" dirty="0" smtClean="0">
                <a:latin typeface="Aharoni" panose="02010803020104030203" pitchFamily="2" charset="-79"/>
                <a:cs typeface="Aharoni" panose="02010803020104030203" pitchFamily="2" charset="-79"/>
              </a:rPr>
            </a:br>
            <a:r>
              <a:rPr lang="en-GB" dirty="0">
                <a:latin typeface="Aharoni" panose="02010803020104030203" pitchFamily="2" charset="-79"/>
                <a:cs typeface="Aharoni" panose="02010803020104030203" pitchFamily="2" charset="-79"/>
              </a:rPr>
              <a:t/>
            </a:r>
            <a:br>
              <a:rPr lang="en-GB" dirty="0">
                <a:latin typeface="Aharoni" panose="02010803020104030203" pitchFamily="2" charset="-79"/>
                <a:cs typeface="Aharoni" panose="02010803020104030203" pitchFamily="2" charset="-79"/>
              </a:rPr>
            </a:br>
            <a:endParaRPr lang="en-GB"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5380555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44" y="1643325"/>
            <a:ext cx="8229600" cy="1143000"/>
          </a:xfrm>
        </p:spPr>
        <p:txBody>
          <a:bodyPr/>
          <a:lstStyle/>
          <a:p>
            <a:endParaRPr lang="en-GB"/>
          </a:p>
        </p:txBody>
      </p:sp>
      <p:sp>
        <p:nvSpPr>
          <p:cNvPr id="3" name="Content Placeholder 2"/>
          <p:cNvSpPr>
            <a:spLocks noGrp="1"/>
          </p:cNvSpPr>
          <p:nvPr>
            <p:ph idx="1"/>
          </p:nvPr>
        </p:nvSpPr>
        <p:spPr>
          <a:xfrm>
            <a:off x="107944" y="2968887"/>
            <a:ext cx="8229600" cy="4525963"/>
          </a:xfrm>
        </p:spPr>
        <p:txBody>
          <a:bodyPr/>
          <a:lstStyle/>
          <a:p>
            <a:endParaRPr lang="en-GB" dirty="0"/>
          </a:p>
        </p:txBody>
      </p:sp>
      <p:pic>
        <p:nvPicPr>
          <p:cNvPr id="3076" name="Picture 4" descr="http://www.sfmoma.org/images/artwork/large/2011.248_01_b0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25" y="1878018"/>
            <a:ext cx="3005812" cy="200557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glasgowruckus.files.wordpress.com/2011/05/ofg3.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973" y="126070"/>
            <a:ext cx="2813498" cy="187801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4.bp.blogspot.com/_XRHUx3qu5S0/TMG07GQs-aI/AAAAAAAABNY/2lwqiM-jIBA/s1600/Taxi+Photographer.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6473" y="160338"/>
            <a:ext cx="5600700" cy="37433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01408" y="3883594"/>
            <a:ext cx="3024336" cy="369332"/>
          </a:xfrm>
          <a:prstGeom prst="rect">
            <a:avLst/>
          </a:prstGeom>
          <a:noFill/>
        </p:spPr>
        <p:txBody>
          <a:bodyPr wrap="square" rtlCol="0">
            <a:spAutoFit/>
          </a:bodyPr>
          <a:lstStyle/>
          <a:p>
            <a:r>
              <a:rPr lang="en-GB" dirty="0" smtClean="0"/>
              <a:t>Oscar Fernando Gomez</a:t>
            </a:r>
            <a:endParaRPr lang="en-GB" dirty="0"/>
          </a:p>
        </p:txBody>
      </p:sp>
      <p:sp>
        <p:nvSpPr>
          <p:cNvPr id="5" name="AutoShape 10" descr="Image result for jeff mermelstein run"/>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12" descr="Image result for jeff mermelstein run"/>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86" name="Picture 14" descr="http://szene.digitalkamera.de/cfs-file.ashx/__key/CommunityServer.Blogs.Components.WeblogFiles/fotoausstellungen/1488.Jeff-Mermelstein.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226" y="4854392"/>
            <a:ext cx="3038992" cy="198722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phbooks.s3.amazonaws.com/site/wp-content/uploads/Jeff_Mermelstein_Run_6.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25235" y="4854393"/>
            <a:ext cx="3018766" cy="1987228"/>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ttp://www.sevensevennine.com/wp-content/uploads/2010/04/Jeff_Mermelstein_run4.jpg">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96880" y="4854392"/>
            <a:ext cx="3041675" cy="198722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11882" y="4405326"/>
            <a:ext cx="3024336" cy="369332"/>
          </a:xfrm>
          <a:prstGeom prst="rect">
            <a:avLst/>
          </a:prstGeom>
          <a:noFill/>
        </p:spPr>
        <p:txBody>
          <a:bodyPr wrap="square" rtlCol="0">
            <a:spAutoFit/>
          </a:bodyPr>
          <a:lstStyle/>
          <a:p>
            <a:r>
              <a:rPr lang="en-GB" dirty="0"/>
              <a:t>J</a:t>
            </a:r>
            <a:r>
              <a:rPr lang="en-GB" dirty="0" smtClean="0"/>
              <a:t>eff </a:t>
            </a:r>
            <a:r>
              <a:rPr lang="en-GB" dirty="0" err="1"/>
              <a:t>M</a:t>
            </a:r>
            <a:r>
              <a:rPr lang="en-GB" dirty="0" err="1" smtClean="0"/>
              <a:t>ermelstein</a:t>
            </a:r>
            <a:endParaRPr lang="en-GB" dirty="0"/>
          </a:p>
        </p:txBody>
      </p:sp>
    </p:spTree>
    <p:extLst>
      <p:ext uri="{BB962C8B-B14F-4D97-AF65-F5344CB8AC3E}">
        <p14:creationId xmlns:p14="http://schemas.microsoft.com/office/powerpoint/2010/main" val="14108528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871" y="248841"/>
            <a:ext cx="8229600" cy="1143000"/>
          </a:xfrm>
        </p:spPr>
        <p:txBody>
          <a:bodyPr/>
          <a:lstStyle/>
          <a:p>
            <a:endParaRPr lang="en-GB"/>
          </a:p>
        </p:txBody>
      </p:sp>
      <p:sp>
        <p:nvSpPr>
          <p:cNvPr id="3" name="Content Placeholder 2"/>
          <p:cNvSpPr>
            <a:spLocks noGrp="1"/>
          </p:cNvSpPr>
          <p:nvPr>
            <p:ph idx="1"/>
          </p:nvPr>
        </p:nvSpPr>
        <p:spPr>
          <a:xfrm>
            <a:off x="-116871" y="1574403"/>
            <a:ext cx="8229600" cy="4525963"/>
          </a:xfrm>
        </p:spPr>
        <p:txBody>
          <a:bodyPr/>
          <a:lstStyle/>
          <a:p>
            <a:endParaRPr lang="en-GB"/>
          </a:p>
        </p:txBody>
      </p:sp>
      <p:pic>
        <p:nvPicPr>
          <p:cNvPr id="5122" name="Picture 2" descr="http://www.sammlung-goetz.de/img/8ac4a49ec490a4adb9b8a48ac3c7b3b87fb7d88bc4aee5b8bdaec29dbbb5c29bb9cdbbcac4c288c5c9b762b1c89d82b58b9ec69cc2b7c665b9a59493.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89" y="1315516"/>
            <a:ext cx="3050901" cy="201513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wkv-stuttgart.de/uploads/media/alys2_01.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8390" y="1315517"/>
            <a:ext cx="2997771" cy="196354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blogs.erg.be/art2/wp-content/uploads/2013/01/Alys-F_Sleepers.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49" y="3298174"/>
            <a:ext cx="3059641" cy="200073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www.artandsignature.com/wp-content/uploads/2014/09/10697383_701913266560181_5149812568788120706_o.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88390" y="3279026"/>
            <a:ext cx="2997771" cy="195701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hoodedutilitarian.com/wp-content/uploads/2011/04/Alys-Sleepers-1.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86161" y="1310095"/>
            <a:ext cx="2971970" cy="196893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s://antonisiaschroder.files.wordpress.com/2011/11/sleepers-2.jpg">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86161" y="3279026"/>
            <a:ext cx="3057839" cy="195701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67544" y="476672"/>
            <a:ext cx="3024336" cy="369332"/>
          </a:xfrm>
          <a:prstGeom prst="rect">
            <a:avLst/>
          </a:prstGeom>
          <a:noFill/>
        </p:spPr>
        <p:txBody>
          <a:bodyPr wrap="square" rtlCol="0">
            <a:spAutoFit/>
          </a:bodyPr>
          <a:lstStyle/>
          <a:p>
            <a:r>
              <a:rPr lang="en-GB" dirty="0" smtClean="0"/>
              <a:t>Francis </a:t>
            </a:r>
            <a:r>
              <a:rPr lang="en-GB" dirty="0" err="1" smtClean="0"/>
              <a:t>Alys</a:t>
            </a:r>
            <a:endParaRPr lang="en-GB" dirty="0"/>
          </a:p>
        </p:txBody>
      </p:sp>
    </p:spTree>
    <p:extLst>
      <p:ext uri="{BB962C8B-B14F-4D97-AF65-F5344CB8AC3E}">
        <p14:creationId xmlns:p14="http://schemas.microsoft.com/office/powerpoint/2010/main" val="15780673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anotherimg.dazedgroup.netdna-cdn.com/786x700/azure/another-prod/320/2/322663.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71886"/>
            <a:ext cx="3193869" cy="401019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www.jornaldafotografia.com.br/wp-content/uploads/photo-notes-hans-eijkelboom-fotospot-galeria-destaque.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1652673"/>
            <a:ext cx="6238875" cy="3619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7544" y="476672"/>
            <a:ext cx="3024336" cy="369332"/>
          </a:xfrm>
          <a:prstGeom prst="rect">
            <a:avLst/>
          </a:prstGeom>
          <a:noFill/>
        </p:spPr>
        <p:txBody>
          <a:bodyPr wrap="square" rtlCol="0">
            <a:spAutoFit/>
          </a:bodyPr>
          <a:lstStyle/>
          <a:p>
            <a:r>
              <a:rPr lang="en-GB" dirty="0" smtClean="0"/>
              <a:t>Hans </a:t>
            </a:r>
            <a:r>
              <a:rPr lang="en-GB" dirty="0" err="1" smtClean="0"/>
              <a:t>Eilkelboom</a:t>
            </a:r>
            <a:endParaRPr lang="en-GB" dirty="0"/>
          </a:p>
        </p:txBody>
      </p:sp>
    </p:spTree>
    <p:extLst>
      <p:ext uri="{BB962C8B-B14F-4D97-AF65-F5344CB8AC3E}">
        <p14:creationId xmlns:p14="http://schemas.microsoft.com/office/powerpoint/2010/main" val="40118998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2386</TotalTime>
  <Words>2793</Words>
  <Application>Microsoft Office PowerPoint</Application>
  <PresentationFormat>On-screen Show (4:3)</PresentationFormat>
  <Paragraphs>491</Paragraphs>
  <Slides>55</Slides>
  <Notes>0</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URBAN</vt:lpstr>
      <vt:lpstr>What do these images have in common?  As a group of photos how would you describe them?  </vt:lpstr>
      <vt:lpstr>PowerPoint Presentation</vt:lpstr>
      <vt:lpstr>PowerPoint Presentation</vt:lpstr>
      <vt:lpstr>PowerPoint Presentation</vt:lpstr>
      <vt:lpstr>What do these images have in common?  As a group of photos how would you describe them?  </vt:lpstr>
      <vt:lpstr>PowerPoint Presentation</vt:lpstr>
      <vt:lpstr>PowerPoint Presentation</vt:lpstr>
      <vt:lpstr>PowerPoint Presentation</vt:lpstr>
      <vt:lpstr>What do these images have in common?  As a group of photos how would you describe them?  </vt:lpstr>
      <vt:lpstr>PowerPoint Presentation</vt:lpstr>
      <vt:lpstr>PowerPoint Presentation</vt:lpstr>
      <vt:lpstr>PowerPoint Presentation</vt:lpstr>
      <vt:lpstr>PowerPoint Presentation</vt:lpstr>
      <vt:lpstr>PowerPoint Presentation</vt:lpstr>
      <vt:lpstr>To explore new view points in order to develop the composition of your photographs </vt:lpstr>
      <vt:lpstr>PowerPoint Presentation</vt:lpstr>
      <vt:lpstr>Changing the viewpoint</vt:lpstr>
      <vt:lpstr>Cropping to show pattern </vt:lpstr>
      <vt:lpstr>Framing your shot</vt:lpstr>
      <vt:lpstr>PowerPoint Presentation</vt:lpstr>
      <vt:lpstr>Summer Homework - Abstract</vt:lpstr>
      <vt:lpstr>Summer Homework - Repetition</vt:lpstr>
      <vt:lpstr>Summer Homework – Capturing the moment</vt:lpstr>
      <vt:lpstr>PowerPoint Presentation</vt:lpstr>
      <vt:lpstr>Preparation for photoshoot 2-Viewpoints </vt:lpstr>
      <vt:lpstr>PowerPoint Presentation</vt:lpstr>
      <vt:lpstr>UNUSUAL VIEWPOINT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dc:title>
  <dc:creator>helen</dc:creator>
  <cp:lastModifiedBy>Helen Cadle</cp:lastModifiedBy>
  <cp:revision>86</cp:revision>
  <cp:lastPrinted>2016-10-21T08:13:12Z</cp:lastPrinted>
  <dcterms:created xsi:type="dcterms:W3CDTF">2015-06-29T18:31:39Z</dcterms:created>
  <dcterms:modified xsi:type="dcterms:W3CDTF">2016-10-21T08:13:29Z</dcterms:modified>
</cp:coreProperties>
</file>